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0" r:id="rId65"/>
    <p:sldId id="321" r:id="rId66"/>
    <p:sldId id="322" r:id="rId67"/>
    <p:sldId id="323" r:id="rId68"/>
    <p:sldId id="324" r:id="rId69"/>
    <p:sldId id="325" r:id="rId70"/>
    <p:sldId id="326" r:id="rId71"/>
    <p:sldId id="327" r:id="rId72"/>
  </p:sldIdLst>
  <p:sldSz cx="9144000" cy="5143500" type="screen16x9"/>
  <p:notesSz cx="6858000" cy="9144000"/>
  <p:embeddedFontLst>
    <p:embeddedFont>
      <p:font typeface="Cabin" panose="020B0604020202020204" charset="0"/>
      <p:regular r:id="rId74"/>
      <p:bold r:id="rId75"/>
      <p:italic r:id="rId76"/>
      <p:boldItalic r:id="rId77"/>
    </p:embeddedFont>
    <p:embeddedFont>
      <p:font typeface="Calibri" panose="020F0502020204030204" pitchFamily="34" charset="0"/>
      <p:regular r:id="rId78"/>
      <p:bold r:id="rId79"/>
      <p:italic r:id="rId80"/>
      <p:boldItalic r:id="rId81"/>
    </p:embeddedFont>
    <p:embeddedFont>
      <p:font typeface="Epilogue" panose="020B0604020202020204" charset="0"/>
      <p:regular r:id="rId82"/>
      <p:bold r:id="rId83"/>
      <p:italic r:id="rId84"/>
      <p:boldItalic r:id="rId85"/>
    </p:embeddedFont>
    <p:embeddedFont>
      <p:font typeface="Helvetica Neue" panose="020B0604020202020204" charset="0"/>
      <p:regular r:id="rId86"/>
      <p:bold r:id="rId87"/>
      <p:italic r:id="rId88"/>
      <p:boldItalic r:id="rId89"/>
    </p:embeddedFont>
    <p:embeddedFont>
      <p:font typeface="Roboto"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4" roundtripDataSignature="AMtx7mgwzqwSTgwhDIjpwusOgjhVPW8o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43" d="100"/>
          <a:sy n="143" d="100"/>
        </p:scale>
        <p:origin x="6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0.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5" name="Google Shape;75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f7d43608b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g1f7d43608bc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f7d43608b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g1f7d43608bc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f7d43608b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g1f7d43608bc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f7d43608b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g1f7d43608bc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f7d43608bc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f7d43608bc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f7d43608bc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g1f7d43608bc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f7d43608b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g1f7d43608bc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f7d43608b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4" name="Google Shape;844;g1f7d43608bc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f7d43608bc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1f7d43608bc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f7d43608bc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1f7d43608bc_0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f7d43608bc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9" name="Google Shape;899;g1f7d43608bc_0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f7d43608bc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g1f7d43608bc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349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6608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74293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0249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5440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0513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617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4265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4050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0398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1747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6431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6283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68006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67876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46240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5780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22251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93035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2975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7988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29832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0913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6744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83645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05449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15219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43855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73443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08181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f7d43608b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f7d43608b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689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4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46"/>
          <p:cNvSpPr/>
          <p:nvPr/>
        </p:nvSpPr>
        <p:spPr>
          <a:xfrm>
            <a:off x="697000" y="1197178"/>
            <a:ext cx="7727022"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46"/>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46"/>
          <p:cNvSpPr txBox="1">
            <a:spLocks noGrp="1"/>
          </p:cNvSpPr>
          <p:nvPr>
            <p:ph type="ctrTitle"/>
          </p:nvPr>
        </p:nvSpPr>
        <p:spPr>
          <a:xfrm>
            <a:off x="956175" y="1296625"/>
            <a:ext cx="4732500" cy="25287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grpSp>
        <p:nvGrpSpPr>
          <p:cNvPr id="13" name="Google Shape;13;p46"/>
          <p:cNvGrpSpPr/>
          <p:nvPr/>
        </p:nvGrpSpPr>
        <p:grpSpPr>
          <a:xfrm>
            <a:off x="520563" y="326550"/>
            <a:ext cx="8079900" cy="426900"/>
            <a:chOff x="552450" y="401675"/>
            <a:chExt cx="8079900" cy="426900"/>
          </a:xfrm>
        </p:grpSpPr>
        <p:sp>
          <p:nvSpPr>
            <p:cNvPr id="14" name="Google Shape;14;p4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9"/>
        <p:cNvGrpSpPr/>
        <p:nvPr/>
      </p:nvGrpSpPr>
      <p:grpSpPr>
        <a:xfrm>
          <a:off x="0" y="0"/>
          <a:ext cx="0" cy="0"/>
          <a:chOff x="0" y="0"/>
          <a:chExt cx="0" cy="0"/>
        </a:xfrm>
      </p:grpSpPr>
      <p:sp>
        <p:nvSpPr>
          <p:cNvPr id="170" name="Google Shape;170;p5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 name="Google Shape;171;p55"/>
          <p:cNvGrpSpPr/>
          <p:nvPr/>
        </p:nvGrpSpPr>
        <p:grpSpPr>
          <a:xfrm>
            <a:off x="520563" y="326550"/>
            <a:ext cx="8079900" cy="426900"/>
            <a:chOff x="552450" y="401675"/>
            <a:chExt cx="8079900" cy="426900"/>
          </a:xfrm>
        </p:grpSpPr>
        <p:sp>
          <p:nvSpPr>
            <p:cNvPr id="172" name="Google Shape;172;p5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5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5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55"/>
          <p:cNvSpPr txBox="1">
            <a:spLocks noGrp="1"/>
          </p:cNvSpPr>
          <p:nvPr>
            <p:ph type="title"/>
          </p:nvPr>
        </p:nvSpPr>
        <p:spPr>
          <a:xfrm>
            <a:off x="720000" y="969225"/>
            <a:ext cx="3852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55"/>
          <p:cNvSpPr txBox="1">
            <a:spLocks noGrp="1"/>
          </p:cNvSpPr>
          <p:nvPr>
            <p:ph type="title" idx="2"/>
          </p:nvPr>
        </p:nvSpPr>
        <p:spPr>
          <a:xfrm>
            <a:off x="2163750" y="1808325"/>
            <a:ext cx="160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78" name="Google Shape;178;p55"/>
          <p:cNvSpPr txBox="1">
            <a:spLocks noGrp="1"/>
          </p:cNvSpPr>
          <p:nvPr>
            <p:ph type="subTitle" idx="1"/>
          </p:nvPr>
        </p:nvSpPr>
        <p:spPr>
          <a:xfrm>
            <a:off x="1815713" y="2342313"/>
            <a:ext cx="23043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79" name="Google Shape;179;p55"/>
          <p:cNvSpPr txBox="1">
            <a:spLocks noGrp="1"/>
          </p:cNvSpPr>
          <p:nvPr>
            <p:ph type="title" idx="3"/>
          </p:nvPr>
        </p:nvSpPr>
        <p:spPr>
          <a:xfrm>
            <a:off x="5261384" y="1807500"/>
            <a:ext cx="160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80" name="Google Shape;180;p55"/>
          <p:cNvSpPr txBox="1">
            <a:spLocks noGrp="1"/>
          </p:cNvSpPr>
          <p:nvPr>
            <p:ph type="subTitle" idx="4"/>
          </p:nvPr>
        </p:nvSpPr>
        <p:spPr>
          <a:xfrm>
            <a:off x="4957215" y="2334075"/>
            <a:ext cx="23043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1" name="Google Shape;181;p55"/>
          <p:cNvSpPr txBox="1">
            <a:spLocks noGrp="1"/>
          </p:cNvSpPr>
          <p:nvPr>
            <p:ph type="title" idx="5"/>
          </p:nvPr>
        </p:nvSpPr>
        <p:spPr>
          <a:xfrm>
            <a:off x="2163802" y="3363275"/>
            <a:ext cx="160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82" name="Google Shape;182;p55"/>
          <p:cNvSpPr txBox="1">
            <a:spLocks noGrp="1"/>
          </p:cNvSpPr>
          <p:nvPr>
            <p:ph type="subTitle" idx="6"/>
          </p:nvPr>
        </p:nvSpPr>
        <p:spPr>
          <a:xfrm>
            <a:off x="1815700" y="3867725"/>
            <a:ext cx="23043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3" name="Google Shape;183;p55"/>
          <p:cNvSpPr txBox="1">
            <a:spLocks noGrp="1"/>
          </p:cNvSpPr>
          <p:nvPr>
            <p:ph type="title" idx="7"/>
          </p:nvPr>
        </p:nvSpPr>
        <p:spPr>
          <a:xfrm>
            <a:off x="5261375" y="3363275"/>
            <a:ext cx="160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84" name="Google Shape;184;p55"/>
          <p:cNvSpPr txBox="1">
            <a:spLocks noGrp="1"/>
          </p:cNvSpPr>
          <p:nvPr>
            <p:ph type="subTitle" idx="8"/>
          </p:nvPr>
        </p:nvSpPr>
        <p:spPr>
          <a:xfrm>
            <a:off x="4957202" y="3867725"/>
            <a:ext cx="23043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5" name="Google Shape;185;p55"/>
          <p:cNvSpPr/>
          <p:nvPr/>
        </p:nvSpPr>
        <p:spPr>
          <a:xfrm>
            <a:off x="6966975" y="1083425"/>
            <a:ext cx="986749"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6" name="Google Shape;186;p55"/>
          <p:cNvGrpSpPr/>
          <p:nvPr/>
        </p:nvGrpSpPr>
        <p:grpSpPr>
          <a:xfrm>
            <a:off x="7580498" y="313907"/>
            <a:ext cx="1440046" cy="1407772"/>
            <a:chOff x="7499398" y="624507"/>
            <a:chExt cx="1440046" cy="1407772"/>
          </a:xfrm>
        </p:grpSpPr>
        <p:sp>
          <p:nvSpPr>
            <p:cNvPr id="187" name="Google Shape;187;p55"/>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8" name="Google Shape;188;p55"/>
            <p:cNvGrpSpPr/>
            <p:nvPr/>
          </p:nvGrpSpPr>
          <p:grpSpPr>
            <a:xfrm rot="-1343739">
              <a:off x="7664174" y="789203"/>
              <a:ext cx="1078029" cy="1078380"/>
              <a:chOff x="5759760" y="3433415"/>
              <a:chExt cx="583422" cy="583612"/>
            </a:xfrm>
          </p:grpSpPr>
          <p:sp>
            <p:nvSpPr>
              <p:cNvPr id="189" name="Google Shape;189;p5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93" name="Google Shape;193;p55"/>
          <p:cNvSpPr/>
          <p:nvPr/>
        </p:nvSpPr>
        <p:spPr>
          <a:xfrm>
            <a:off x="276638" y="4345000"/>
            <a:ext cx="886720"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_ONLY_1_3">
    <p:bg>
      <p:bgPr>
        <a:solidFill>
          <a:schemeClr val="lt1"/>
        </a:solidFill>
        <a:effectLst/>
      </p:bgPr>
    </p:bg>
    <p:spTree>
      <p:nvGrpSpPr>
        <p:cNvPr id="1" name="Shape 194"/>
        <p:cNvGrpSpPr/>
        <p:nvPr/>
      </p:nvGrpSpPr>
      <p:grpSpPr>
        <a:xfrm>
          <a:off x="0" y="0"/>
          <a:ext cx="0" cy="0"/>
          <a:chOff x="0" y="0"/>
          <a:chExt cx="0" cy="0"/>
        </a:xfrm>
      </p:grpSpPr>
      <p:sp>
        <p:nvSpPr>
          <p:cNvPr id="195" name="Google Shape;195;p5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 name="Google Shape;196;p56"/>
          <p:cNvGrpSpPr/>
          <p:nvPr/>
        </p:nvGrpSpPr>
        <p:grpSpPr>
          <a:xfrm>
            <a:off x="520563" y="326550"/>
            <a:ext cx="8079900" cy="426900"/>
            <a:chOff x="552450" y="401675"/>
            <a:chExt cx="8079900" cy="426900"/>
          </a:xfrm>
        </p:grpSpPr>
        <p:sp>
          <p:nvSpPr>
            <p:cNvPr id="197" name="Google Shape;197;p5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p56"/>
          <p:cNvSpPr txBox="1">
            <a:spLocks noGrp="1"/>
          </p:cNvSpPr>
          <p:nvPr>
            <p:ph type="title"/>
          </p:nvPr>
        </p:nvSpPr>
        <p:spPr>
          <a:xfrm>
            <a:off x="720000" y="969225"/>
            <a:ext cx="3852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2" name="Google Shape;202;p56"/>
          <p:cNvSpPr/>
          <p:nvPr/>
        </p:nvSpPr>
        <p:spPr>
          <a:xfrm rot="423713">
            <a:off x="494816" y="3568421"/>
            <a:ext cx="440976" cy="44109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6"/>
          <p:cNvSpPr/>
          <p:nvPr/>
        </p:nvSpPr>
        <p:spPr>
          <a:xfrm rot="-3237051" flipH="1">
            <a:off x="-70552" y="3201499"/>
            <a:ext cx="1457989" cy="1186350"/>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04"/>
        <p:cNvGrpSpPr/>
        <p:nvPr/>
      </p:nvGrpSpPr>
      <p:grpSpPr>
        <a:xfrm>
          <a:off x="0" y="0"/>
          <a:ext cx="0" cy="0"/>
          <a:chOff x="0" y="0"/>
          <a:chExt cx="0" cy="0"/>
        </a:xfrm>
      </p:grpSpPr>
      <p:sp>
        <p:nvSpPr>
          <p:cNvPr id="205" name="Google Shape;205;p5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 name="Google Shape;206;p57"/>
          <p:cNvGrpSpPr/>
          <p:nvPr/>
        </p:nvGrpSpPr>
        <p:grpSpPr>
          <a:xfrm>
            <a:off x="520563" y="326550"/>
            <a:ext cx="8079900" cy="426900"/>
            <a:chOff x="552450" y="401675"/>
            <a:chExt cx="8079900" cy="426900"/>
          </a:xfrm>
        </p:grpSpPr>
        <p:sp>
          <p:nvSpPr>
            <p:cNvPr id="207" name="Google Shape;207;p5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 name="Google Shape;211;p57"/>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2" name="Google Shape;212;p57"/>
          <p:cNvSpPr txBox="1">
            <a:spLocks noGrp="1"/>
          </p:cNvSpPr>
          <p:nvPr>
            <p:ph type="title" idx="2"/>
          </p:nvPr>
        </p:nvSpPr>
        <p:spPr>
          <a:xfrm>
            <a:off x="903750" y="1749300"/>
            <a:ext cx="193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13" name="Google Shape;213;p57"/>
          <p:cNvSpPr txBox="1">
            <a:spLocks noGrp="1"/>
          </p:cNvSpPr>
          <p:nvPr>
            <p:ph type="subTitle" idx="1"/>
          </p:nvPr>
        </p:nvSpPr>
        <p:spPr>
          <a:xfrm>
            <a:off x="925988" y="2277000"/>
            <a:ext cx="19380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14" name="Google Shape;214;p57"/>
          <p:cNvSpPr txBox="1">
            <a:spLocks noGrp="1"/>
          </p:cNvSpPr>
          <p:nvPr>
            <p:ph type="title" idx="3"/>
          </p:nvPr>
        </p:nvSpPr>
        <p:spPr>
          <a:xfrm>
            <a:off x="3602719" y="174930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15" name="Google Shape;215;p57"/>
          <p:cNvSpPr txBox="1">
            <a:spLocks noGrp="1"/>
          </p:cNvSpPr>
          <p:nvPr>
            <p:ph type="subTitle" idx="4"/>
          </p:nvPr>
        </p:nvSpPr>
        <p:spPr>
          <a:xfrm>
            <a:off x="3613313" y="227700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16" name="Google Shape;216;p57"/>
          <p:cNvSpPr txBox="1">
            <a:spLocks noGrp="1"/>
          </p:cNvSpPr>
          <p:nvPr>
            <p:ph type="title" idx="5"/>
          </p:nvPr>
        </p:nvSpPr>
        <p:spPr>
          <a:xfrm>
            <a:off x="903450" y="325425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17" name="Google Shape;217;p57"/>
          <p:cNvSpPr txBox="1">
            <a:spLocks noGrp="1"/>
          </p:cNvSpPr>
          <p:nvPr>
            <p:ph type="subTitle" idx="6"/>
          </p:nvPr>
        </p:nvSpPr>
        <p:spPr>
          <a:xfrm>
            <a:off x="926063" y="376935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18" name="Google Shape;218;p57"/>
          <p:cNvSpPr txBox="1">
            <a:spLocks noGrp="1"/>
          </p:cNvSpPr>
          <p:nvPr>
            <p:ph type="title" idx="7"/>
          </p:nvPr>
        </p:nvSpPr>
        <p:spPr>
          <a:xfrm>
            <a:off x="3602719" y="325425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19" name="Google Shape;219;p57"/>
          <p:cNvSpPr txBox="1">
            <a:spLocks noGrp="1"/>
          </p:cNvSpPr>
          <p:nvPr>
            <p:ph type="subTitle" idx="8"/>
          </p:nvPr>
        </p:nvSpPr>
        <p:spPr>
          <a:xfrm>
            <a:off x="3613238" y="376935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20" name="Google Shape;220;p57"/>
          <p:cNvSpPr txBox="1">
            <a:spLocks noGrp="1"/>
          </p:cNvSpPr>
          <p:nvPr>
            <p:ph type="title" idx="9"/>
          </p:nvPr>
        </p:nvSpPr>
        <p:spPr>
          <a:xfrm>
            <a:off x="6233770" y="174930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21" name="Google Shape;221;p57"/>
          <p:cNvSpPr txBox="1">
            <a:spLocks noGrp="1"/>
          </p:cNvSpPr>
          <p:nvPr>
            <p:ph type="subTitle" idx="13"/>
          </p:nvPr>
        </p:nvSpPr>
        <p:spPr>
          <a:xfrm>
            <a:off x="6255863" y="228960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22" name="Google Shape;222;p57"/>
          <p:cNvSpPr txBox="1">
            <a:spLocks noGrp="1"/>
          </p:cNvSpPr>
          <p:nvPr>
            <p:ph type="title" idx="14"/>
          </p:nvPr>
        </p:nvSpPr>
        <p:spPr>
          <a:xfrm>
            <a:off x="6233770" y="325425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23" name="Google Shape;223;p57"/>
          <p:cNvSpPr txBox="1">
            <a:spLocks noGrp="1"/>
          </p:cNvSpPr>
          <p:nvPr>
            <p:ph type="subTitle" idx="15"/>
          </p:nvPr>
        </p:nvSpPr>
        <p:spPr>
          <a:xfrm>
            <a:off x="6255788" y="376935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24" name="Google Shape;224;p57"/>
          <p:cNvGrpSpPr/>
          <p:nvPr/>
        </p:nvGrpSpPr>
        <p:grpSpPr>
          <a:xfrm rot="-772050">
            <a:off x="7298022" y="153508"/>
            <a:ext cx="1302599" cy="1303396"/>
            <a:chOff x="7530588" y="382981"/>
            <a:chExt cx="1302582" cy="1303380"/>
          </a:xfrm>
        </p:grpSpPr>
        <p:sp>
          <p:nvSpPr>
            <p:cNvPr id="225" name="Google Shape;225;p57"/>
            <p:cNvSpPr/>
            <p:nvPr/>
          </p:nvSpPr>
          <p:spPr>
            <a:xfrm rot="892134">
              <a:off x="7763764" y="583692"/>
              <a:ext cx="956322" cy="956322"/>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7"/>
            <p:cNvSpPr/>
            <p:nvPr/>
          </p:nvSpPr>
          <p:spPr>
            <a:xfrm rot="-8220844">
              <a:off x="7721062" y="574253"/>
              <a:ext cx="921634" cy="921634"/>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7"/>
            <p:cNvSpPr/>
            <p:nvPr/>
          </p:nvSpPr>
          <p:spPr>
            <a:xfrm rot="-8220844">
              <a:off x="7893618" y="949438"/>
              <a:ext cx="503697" cy="516222"/>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7"/>
            <p:cNvSpPr/>
            <p:nvPr/>
          </p:nvSpPr>
          <p:spPr>
            <a:xfrm rot="-8220844">
              <a:off x="7782384" y="568843"/>
              <a:ext cx="847895" cy="76872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 name="Google Shape;229;p57"/>
          <p:cNvSpPr/>
          <p:nvPr/>
        </p:nvSpPr>
        <p:spPr>
          <a:xfrm rot="8577204">
            <a:off x="8349726" y="1205862"/>
            <a:ext cx="316288" cy="316369"/>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7"/>
          <p:cNvSpPr/>
          <p:nvPr/>
        </p:nvSpPr>
        <p:spPr>
          <a:xfrm rot="8577085">
            <a:off x="6895024" y="381730"/>
            <a:ext cx="489346" cy="4894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1"/>
        <p:cNvGrpSpPr/>
        <p:nvPr/>
      </p:nvGrpSpPr>
      <p:grpSpPr>
        <a:xfrm>
          <a:off x="0" y="0"/>
          <a:ext cx="0" cy="0"/>
          <a:chOff x="0" y="0"/>
          <a:chExt cx="0" cy="0"/>
        </a:xfrm>
      </p:grpSpPr>
      <p:grpSp>
        <p:nvGrpSpPr>
          <p:cNvPr id="232" name="Google Shape;232;p58"/>
          <p:cNvGrpSpPr/>
          <p:nvPr/>
        </p:nvGrpSpPr>
        <p:grpSpPr>
          <a:xfrm>
            <a:off x="1160658" y="717681"/>
            <a:ext cx="6822668" cy="360474"/>
            <a:chOff x="552450" y="401675"/>
            <a:chExt cx="8079900" cy="426900"/>
          </a:xfrm>
        </p:grpSpPr>
        <p:sp>
          <p:nvSpPr>
            <p:cNvPr id="233" name="Google Shape;233;p5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7" name="Google Shape;237;p58"/>
          <p:cNvSpPr/>
          <p:nvPr/>
        </p:nvSpPr>
        <p:spPr>
          <a:xfrm>
            <a:off x="1160653" y="1133608"/>
            <a:ext cx="6822600" cy="32922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8"/>
          <p:cNvSpPr txBox="1">
            <a:spLocks noGrp="1"/>
          </p:cNvSpPr>
          <p:nvPr>
            <p:ph type="title"/>
          </p:nvPr>
        </p:nvSpPr>
        <p:spPr>
          <a:xfrm rot="-732">
            <a:off x="2457400" y="3203847"/>
            <a:ext cx="4229100" cy="60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39" name="Google Shape;239;p58"/>
          <p:cNvSpPr txBox="1">
            <a:spLocks noGrp="1"/>
          </p:cNvSpPr>
          <p:nvPr>
            <p:ph type="subTitle" idx="1"/>
          </p:nvPr>
        </p:nvSpPr>
        <p:spPr>
          <a:xfrm>
            <a:off x="2457400" y="1533250"/>
            <a:ext cx="4229100" cy="159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0"/>
        <p:cNvGrpSpPr/>
        <p:nvPr/>
      </p:nvGrpSpPr>
      <p:grpSpPr>
        <a:xfrm>
          <a:off x="0" y="0"/>
          <a:ext cx="0" cy="0"/>
          <a:chOff x="0" y="0"/>
          <a:chExt cx="0" cy="0"/>
        </a:xfrm>
      </p:grpSpPr>
      <p:sp>
        <p:nvSpPr>
          <p:cNvPr id="241" name="Google Shape;241;p5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2" name="Google Shape;242;p59"/>
          <p:cNvGrpSpPr/>
          <p:nvPr/>
        </p:nvGrpSpPr>
        <p:grpSpPr>
          <a:xfrm>
            <a:off x="520563" y="326550"/>
            <a:ext cx="8079900" cy="426900"/>
            <a:chOff x="552450" y="401675"/>
            <a:chExt cx="8079900" cy="426900"/>
          </a:xfrm>
        </p:grpSpPr>
        <p:sp>
          <p:nvSpPr>
            <p:cNvPr id="243" name="Google Shape;243;p5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p59"/>
          <p:cNvSpPr txBox="1">
            <a:spLocks noGrp="1"/>
          </p:cNvSpPr>
          <p:nvPr>
            <p:ph type="subTitle" idx="1"/>
          </p:nvPr>
        </p:nvSpPr>
        <p:spPr>
          <a:xfrm>
            <a:off x="1436675" y="2384025"/>
            <a:ext cx="2420100" cy="1005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48" name="Google Shape;248;p59"/>
          <p:cNvSpPr txBox="1">
            <a:spLocks noGrp="1"/>
          </p:cNvSpPr>
          <p:nvPr>
            <p:ph type="subTitle" idx="2"/>
          </p:nvPr>
        </p:nvSpPr>
        <p:spPr>
          <a:xfrm>
            <a:off x="5121272" y="2383425"/>
            <a:ext cx="2423100" cy="100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49" name="Google Shape;249;p59"/>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0" name="Google Shape;250;p59"/>
          <p:cNvSpPr txBox="1">
            <a:spLocks noGrp="1"/>
          </p:cNvSpPr>
          <p:nvPr>
            <p:ph type="title" idx="3"/>
          </p:nvPr>
        </p:nvSpPr>
        <p:spPr>
          <a:xfrm>
            <a:off x="1441859" y="3389025"/>
            <a:ext cx="2409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251" name="Google Shape;251;p59"/>
          <p:cNvSpPr txBox="1">
            <a:spLocks noGrp="1"/>
          </p:cNvSpPr>
          <p:nvPr>
            <p:ph type="title" idx="4"/>
          </p:nvPr>
        </p:nvSpPr>
        <p:spPr>
          <a:xfrm>
            <a:off x="5125772" y="3389025"/>
            <a:ext cx="2414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52" name="Google Shape;252;p5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3" name="Google Shape;253;p59"/>
          <p:cNvGrpSpPr/>
          <p:nvPr/>
        </p:nvGrpSpPr>
        <p:grpSpPr>
          <a:xfrm rot="-846281">
            <a:off x="7879557" y="690583"/>
            <a:ext cx="1078052" cy="1078403"/>
            <a:chOff x="5759760" y="3433415"/>
            <a:chExt cx="583422" cy="583612"/>
          </a:xfrm>
        </p:grpSpPr>
        <p:sp>
          <p:nvSpPr>
            <p:cNvPr id="254" name="Google Shape;254;p5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_ONLY_1_4">
    <p:bg>
      <p:bgPr>
        <a:solidFill>
          <a:schemeClr val="lt1"/>
        </a:solidFill>
        <a:effectLst/>
      </p:bgPr>
    </p:bg>
    <p:spTree>
      <p:nvGrpSpPr>
        <p:cNvPr id="1" name="Shape 258"/>
        <p:cNvGrpSpPr/>
        <p:nvPr/>
      </p:nvGrpSpPr>
      <p:grpSpPr>
        <a:xfrm>
          <a:off x="0" y="0"/>
          <a:ext cx="0" cy="0"/>
          <a:chOff x="0" y="0"/>
          <a:chExt cx="0" cy="0"/>
        </a:xfrm>
      </p:grpSpPr>
      <p:sp>
        <p:nvSpPr>
          <p:cNvPr id="259" name="Google Shape;259;p6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0" name="Google Shape;260;p60"/>
          <p:cNvGrpSpPr/>
          <p:nvPr/>
        </p:nvGrpSpPr>
        <p:grpSpPr>
          <a:xfrm>
            <a:off x="520563" y="326550"/>
            <a:ext cx="8079900" cy="426900"/>
            <a:chOff x="552450" y="401675"/>
            <a:chExt cx="8079900" cy="426900"/>
          </a:xfrm>
        </p:grpSpPr>
        <p:sp>
          <p:nvSpPr>
            <p:cNvPr id="261" name="Google Shape;261;p6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5" name="Google Shape;265;p60"/>
          <p:cNvSpPr txBox="1">
            <a:spLocks noGrp="1"/>
          </p:cNvSpPr>
          <p:nvPr>
            <p:ph type="title"/>
          </p:nvPr>
        </p:nvSpPr>
        <p:spPr>
          <a:xfrm>
            <a:off x="720000" y="969225"/>
            <a:ext cx="3852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6" name="Google Shape;266;p60"/>
          <p:cNvSpPr/>
          <p:nvPr/>
        </p:nvSpPr>
        <p:spPr>
          <a:xfrm>
            <a:off x="6588757" y="1127899"/>
            <a:ext cx="268332" cy="246951"/>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0"/>
          <p:cNvSpPr/>
          <p:nvPr/>
        </p:nvSpPr>
        <p:spPr>
          <a:xfrm>
            <a:off x="6935134" y="1149922"/>
            <a:ext cx="642713" cy="202478"/>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0"/>
          <p:cNvSpPr/>
          <p:nvPr/>
        </p:nvSpPr>
        <p:spPr>
          <a:xfrm>
            <a:off x="7751259" y="1149922"/>
            <a:ext cx="440235" cy="202478"/>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9" name="Google Shape;269;p60"/>
          <p:cNvGrpSpPr/>
          <p:nvPr/>
        </p:nvGrpSpPr>
        <p:grpSpPr>
          <a:xfrm rot="675683">
            <a:off x="311829" y="3969087"/>
            <a:ext cx="912771" cy="1009337"/>
            <a:chOff x="1191357" y="3451057"/>
            <a:chExt cx="597555" cy="660773"/>
          </a:xfrm>
        </p:grpSpPr>
        <p:sp>
          <p:nvSpPr>
            <p:cNvPr id="270" name="Google Shape;270;p60"/>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0"/>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0"/>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0"/>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0"/>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5"/>
        <p:cNvGrpSpPr/>
        <p:nvPr/>
      </p:nvGrpSpPr>
      <p:grpSpPr>
        <a:xfrm>
          <a:off x="0" y="0"/>
          <a:ext cx="0" cy="0"/>
          <a:chOff x="0" y="0"/>
          <a:chExt cx="0" cy="0"/>
        </a:xfrm>
      </p:grpSpPr>
      <p:sp>
        <p:nvSpPr>
          <p:cNvPr id="276" name="Google Shape;276;p61"/>
          <p:cNvSpPr/>
          <p:nvPr/>
        </p:nvSpPr>
        <p:spPr>
          <a:xfrm>
            <a:off x="763375" y="1018325"/>
            <a:ext cx="3070200" cy="2298600"/>
          </a:xfrm>
          <a:prstGeom prst="roundRect">
            <a:avLst>
              <a:gd name="adj" fmla="val 6976"/>
            </a:avLst>
          </a:pr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1"/>
          <p:cNvSpPr/>
          <p:nvPr/>
        </p:nvSpPr>
        <p:spPr>
          <a:xfrm>
            <a:off x="1651528" y="2440091"/>
            <a:ext cx="704339" cy="704399"/>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8" name="Google Shape;278;p61"/>
          <p:cNvGrpSpPr/>
          <p:nvPr/>
        </p:nvGrpSpPr>
        <p:grpSpPr>
          <a:xfrm>
            <a:off x="763292" y="516200"/>
            <a:ext cx="3070200" cy="426900"/>
            <a:chOff x="552455" y="401675"/>
            <a:chExt cx="3070200" cy="426900"/>
          </a:xfrm>
        </p:grpSpPr>
        <p:sp>
          <p:nvSpPr>
            <p:cNvPr id="279" name="Google Shape;279;p61"/>
            <p:cNvSpPr/>
            <p:nvPr/>
          </p:nvSpPr>
          <p:spPr>
            <a:xfrm>
              <a:off x="552455" y="401675"/>
              <a:ext cx="30702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3" name="Google Shape;283;p61"/>
          <p:cNvSpPr/>
          <p:nvPr/>
        </p:nvSpPr>
        <p:spPr>
          <a:xfrm>
            <a:off x="2142800" y="1617400"/>
            <a:ext cx="6237900" cy="31164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1"/>
          <p:cNvSpPr/>
          <p:nvPr/>
        </p:nvSpPr>
        <p:spPr>
          <a:xfrm>
            <a:off x="1009820" y="2519449"/>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 name="Google Shape;285;p61"/>
          <p:cNvGrpSpPr/>
          <p:nvPr/>
        </p:nvGrpSpPr>
        <p:grpSpPr>
          <a:xfrm>
            <a:off x="993542" y="1255176"/>
            <a:ext cx="1085590" cy="1085962"/>
            <a:chOff x="-3274611" y="2338122"/>
            <a:chExt cx="866462" cy="866759"/>
          </a:xfrm>
        </p:grpSpPr>
        <p:sp>
          <p:nvSpPr>
            <p:cNvPr id="286" name="Google Shape;286;p61"/>
            <p:cNvSpPr/>
            <p:nvPr/>
          </p:nvSpPr>
          <p:spPr>
            <a:xfrm>
              <a:off x="-3274611" y="2338122"/>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1"/>
            <p:cNvSpPr/>
            <p:nvPr/>
          </p:nvSpPr>
          <p:spPr>
            <a:xfrm>
              <a:off x="-3172279" y="2383237"/>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1"/>
            <p:cNvSpPr/>
            <p:nvPr/>
          </p:nvSpPr>
          <p:spPr>
            <a:xfrm>
              <a:off x="-3188264" y="2461666"/>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1"/>
            <p:cNvSpPr/>
            <p:nvPr/>
          </p:nvSpPr>
          <p:spPr>
            <a:xfrm>
              <a:off x="-2737558" y="2820050"/>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0" name="Google Shape;290;p61"/>
          <p:cNvGrpSpPr/>
          <p:nvPr/>
        </p:nvGrpSpPr>
        <p:grpSpPr>
          <a:xfrm>
            <a:off x="2142783" y="1237080"/>
            <a:ext cx="6237683" cy="329567"/>
            <a:chOff x="552450" y="401675"/>
            <a:chExt cx="8079900" cy="426900"/>
          </a:xfrm>
        </p:grpSpPr>
        <p:sp>
          <p:nvSpPr>
            <p:cNvPr id="291" name="Google Shape;291;p61"/>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5" name="Google Shape;295;p61"/>
          <p:cNvSpPr txBox="1">
            <a:spLocks noGrp="1"/>
          </p:cNvSpPr>
          <p:nvPr>
            <p:ph type="title" hasCustomPrompt="1"/>
          </p:nvPr>
        </p:nvSpPr>
        <p:spPr>
          <a:xfrm rot="294">
            <a:off x="3412800" y="2218300"/>
            <a:ext cx="3513600" cy="1511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96" name="Google Shape;296;p61"/>
          <p:cNvSpPr txBox="1">
            <a:spLocks noGrp="1"/>
          </p:cNvSpPr>
          <p:nvPr>
            <p:ph type="subTitle" idx="1"/>
          </p:nvPr>
        </p:nvSpPr>
        <p:spPr>
          <a:xfrm>
            <a:off x="3623675" y="3899100"/>
            <a:ext cx="3091800" cy="70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97"/>
        <p:cNvGrpSpPr/>
        <p:nvPr/>
      </p:nvGrpSpPr>
      <p:grpSpPr>
        <a:xfrm>
          <a:off x="0" y="0"/>
          <a:ext cx="0" cy="0"/>
          <a:chOff x="0" y="0"/>
          <a:chExt cx="0" cy="0"/>
        </a:xfrm>
      </p:grpSpPr>
      <p:sp>
        <p:nvSpPr>
          <p:cNvPr id="298" name="Google Shape;298;p6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9" name="Google Shape;299;p62"/>
          <p:cNvGrpSpPr/>
          <p:nvPr/>
        </p:nvGrpSpPr>
        <p:grpSpPr>
          <a:xfrm>
            <a:off x="520563" y="326550"/>
            <a:ext cx="8079900" cy="426900"/>
            <a:chOff x="552450" y="401675"/>
            <a:chExt cx="8079900" cy="426900"/>
          </a:xfrm>
        </p:grpSpPr>
        <p:sp>
          <p:nvSpPr>
            <p:cNvPr id="300" name="Google Shape;300;p6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62"/>
          <p:cNvSpPr txBox="1">
            <a:spLocks noGrp="1"/>
          </p:cNvSpPr>
          <p:nvPr>
            <p:ph type="title"/>
          </p:nvPr>
        </p:nvSpPr>
        <p:spPr>
          <a:xfrm rot="-535">
            <a:off x="1861862" y="1725456"/>
            <a:ext cx="1928400" cy="99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62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05" name="Google Shape;305;p62"/>
          <p:cNvSpPr txBox="1">
            <a:spLocks noGrp="1"/>
          </p:cNvSpPr>
          <p:nvPr>
            <p:ph type="subTitle" idx="1"/>
          </p:nvPr>
        </p:nvSpPr>
        <p:spPr>
          <a:xfrm>
            <a:off x="1640850" y="3426600"/>
            <a:ext cx="2404800" cy="61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06" name="Google Shape;306;p62"/>
          <p:cNvSpPr txBox="1">
            <a:spLocks noGrp="1"/>
          </p:cNvSpPr>
          <p:nvPr>
            <p:ph type="title" idx="2"/>
          </p:nvPr>
        </p:nvSpPr>
        <p:spPr>
          <a:xfrm>
            <a:off x="5352316" y="1732553"/>
            <a:ext cx="1929300" cy="99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62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07" name="Google Shape;307;p62"/>
          <p:cNvSpPr txBox="1">
            <a:spLocks noGrp="1"/>
          </p:cNvSpPr>
          <p:nvPr>
            <p:ph type="subTitle" idx="3"/>
          </p:nvPr>
        </p:nvSpPr>
        <p:spPr>
          <a:xfrm>
            <a:off x="5114563" y="3426300"/>
            <a:ext cx="2404800" cy="61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308" name="Google Shape;308;p62"/>
          <p:cNvGrpSpPr/>
          <p:nvPr/>
        </p:nvGrpSpPr>
        <p:grpSpPr>
          <a:xfrm>
            <a:off x="7769832" y="3176181"/>
            <a:ext cx="1308352" cy="1308607"/>
            <a:chOff x="7764407" y="575481"/>
            <a:chExt cx="1308352" cy="1308607"/>
          </a:xfrm>
        </p:grpSpPr>
        <p:sp>
          <p:nvSpPr>
            <p:cNvPr id="309" name="Google Shape;309;p62"/>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0" name="Google Shape;310;p62"/>
            <p:cNvGrpSpPr/>
            <p:nvPr/>
          </p:nvGrpSpPr>
          <p:grpSpPr>
            <a:xfrm rot="-846281">
              <a:off x="7879557" y="690583"/>
              <a:ext cx="1078052" cy="1078403"/>
              <a:chOff x="5759760" y="3433415"/>
              <a:chExt cx="583422" cy="583612"/>
            </a:xfrm>
          </p:grpSpPr>
          <p:sp>
            <p:nvSpPr>
              <p:cNvPr id="311" name="Google Shape;311;p62"/>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2"/>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2"/>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2"/>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15" name="Google Shape;315;p62"/>
          <p:cNvGrpSpPr/>
          <p:nvPr/>
        </p:nvGrpSpPr>
        <p:grpSpPr>
          <a:xfrm rot="1591012">
            <a:off x="255361" y="3719967"/>
            <a:ext cx="765445" cy="765594"/>
            <a:chOff x="7764407" y="575481"/>
            <a:chExt cx="1308352" cy="1308607"/>
          </a:xfrm>
        </p:grpSpPr>
        <p:sp>
          <p:nvSpPr>
            <p:cNvPr id="316" name="Google Shape;316;p62"/>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7" name="Google Shape;317;p62"/>
            <p:cNvGrpSpPr/>
            <p:nvPr/>
          </p:nvGrpSpPr>
          <p:grpSpPr>
            <a:xfrm rot="-846281">
              <a:off x="7879557" y="690583"/>
              <a:ext cx="1078052" cy="1078403"/>
              <a:chOff x="5759760" y="3433415"/>
              <a:chExt cx="583422" cy="583612"/>
            </a:xfrm>
          </p:grpSpPr>
          <p:sp>
            <p:nvSpPr>
              <p:cNvPr id="318" name="Google Shape;318;p62"/>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2"/>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62"/>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2"/>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22" name="Google Shape;322;p62"/>
          <p:cNvSpPr/>
          <p:nvPr/>
        </p:nvSpPr>
        <p:spPr>
          <a:xfrm>
            <a:off x="993081" y="4281718"/>
            <a:ext cx="349624" cy="321774"/>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2"/>
          <p:cNvSpPr/>
          <p:nvPr/>
        </p:nvSpPr>
        <p:spPr>
          <a:xfrm>
            <a:off x="7896964" y="4416376"/>
            <a:ext cx="426868" cy="426901"/>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4"/>
        <p:cNvGrpSpPr/>
        <p:nvPr/>
      </p:nvGrpSpPr>
      <p:grpSpPr>
        <a:xfrm>
          <a:off x="0" y="0"/>
          <a:ext cx="0" cy="0"/>
          <a:chOff x="0" y="0"/>
          <a:chExt cx="0" cy="0"/>
        </a:xfrm>
      </p:grpSpPr>
      <p:sp>
        <p:nvSpPr>
          <p:cNvPr id="325" name="Google Shape;325;p63"/>
          <p:cNvSpPr txBox="1">
            <a:spLocks noGrp="1"/>
          </p:cNvSpPr>
          <p:nvPr>
            <p:ph type="title"/>
          </p:nvPr>
        </p:nvSpPr>
        <p:spPr>
          <a:xfrm>
            <a:off x="1052775" y="1880325"/>
            <a:ext cx="2404800" cy="183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TITLE_ONLY_1_1">
    <p:bg>
      <p:bgPr>
        <a:solidFill>
          <a:schemeClr val="accent2"/>
        </a:solidFill>
        <a:effectLst/>
      </p:bgPr>
    </p:bg>
    <p:spTree>
      <p:nvGrpSpPr>
        <p:cNvPr id="1" name="Shape 326"/>
        <p:cNvGrpSpPr/>
        <p:nvPr/>
      </p:nvGrpSpPr>
      <p:grpSpPr>
        <a:xfrm>
          <a:off x="0" y="0"/>
          <a:ext cx="0" cy="0"/>
          <a:chOff x="0" y="0"/>
          <a:chExt cx="0" cy="0"/>
        </a:xfrm>
      </p:grpSpPr>
      <p:sp>
        <p:nvSpPr>
          <p:cNvPr id="327" name="Google Shape;327;p64"/>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8" name="Google Shape;328;p64"/>
          <p:cNvGrpSpPr/>
          <p:nvPr/>
        </p:nvGrpSpPr>
        <p:grpSpPr>
          <a:xfrm>
            <a:off x="520563" y="326550"/>
            <a:ext cx="8079900" cy="426900"/>
            <a:chOff x="552450" y="401675"/>
            <a:chExt cx="8079900" cy="426900"/>
          </a:xfrm>
        </p:grpSpPr>
        <p:sp>
          <p:nvSpPr>
            <p:cNvPr id="329" name="Google Shape;329;p6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6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6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6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3" name="Google Shape;333;p64"/>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334" name="Google Shape;334;p64"/>
          <p:cNvGrpSpPr/>
          <p:nvPr/>
        </p:nvGrpSpPr>
        <p:grpSpPr>
          <a:xfrm rot="823452">
            <a:off x="8072400" y="847312"/>
            <a:ext cx="912772" cy="1009338"/>
            <a:chOff x="1191357" y="3451057"/>
            <a:chExt cx="597555" cy="660773"/>
          </a:xfrm>
        </p:grpSpPr>
        <p:sp>
          <p:nvSpPr>
            <p:cNvPr id="335" name="Google Shape;335;p64"/>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64"/>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64"/>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64"/>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4"/>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18"/>
        <p:cNvGrpSpPr/>
        <p:nvPr/>
      </p:nvGrpSpPr>
      <p:grpSpPr>
        <a:xfrm>
          <a:off x="0" y="0"/>
          <a:ext cx="0" cy="0"/>
          <a:chOff x="0" y="0"/>
          <a:chExt cx="0" cy="0"/>
        </a:xfrm>
      </p:grpSpPr>
      <p:grpSp>
        <p:nvGrpSpPr>
          <p:cNvPr id="19" name="Google Shape;19;p47"/>
          <p:cNvGrpSpPr/>
          <p:nvPr/>
        </p:nvGrpSpPr>
        <p:grpSpPr>
          <a:xfrm>
            <a:off x="520563" y="326550"/>
            <a:ext cx="8079900" cy="426900"/>
            <a:chOff x="552450" y="401675"/>
            <a:chExt cx="8079900" cy="426900"/>
          </a:xfrm>
        </p:grpSpPr>
        <p:sp>
          <p:nvSpPr>
            <p:cNvPr id="20" name="Google Shape;20;p4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24;p47"/>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7"/>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340"/>
        <p:cNvGrpSpPr/>
        <p:nvPr/>
      </p:nvGrpSpPr>
      <p:grpSpPr>
        <a:xfrm>
          <a:off x="0" y="0"/>
          <a:ext cx="0" cy="0"/>
          <a:chOff x="0" y="0"/>
          <a:chExt cx="0" cy="0"/>
        </a:xfrm>
      </p:grpSpPr>
      <p:sp>
        <p:nvSpPr>
          <p:cNvPr id="341" name="Google Shape;341;p6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2" name="Google Shape;342;p65"/>
          <p:cNvGrpSpPr/>
          <p:nvPr/>
        </p:nvGrpSpPr>
        <p:grpSpPr>
          <a:xfrm>
            <a:off x="520563" y="326550"/>
            <a:ext cx="8079900" cy="426900"/>
            <a:chOff x="552450" y="401675"/>
            <a:chExt cx="8079900" cy="426900"/>
          </a:xfrm>
        </p:grpSpPr>
        <p:sp>
          <p:nvSpPr>
            <p:cNvPr id="343" name="Google Shape;343;p6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6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7" name="Google Shape;347;p65"/>
          <p:cNvSpPr txBox="1">
            <a:spLocks noGrp="1"/>
          </p:cNvSpPr>
          <p:nvPr>
            <p:ph type="subTitle" idx="1"/>
          </p:nvPr>
        </p:nvSpPr>
        <p:spPr>
          <a:xfrm rot="299">
            <a:off x="4572000" y="2896925"/>
            <a:ext cx="3447000" cy="80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48" name="Google Shape;348;p65"/>
          <p:cNvSpPr txBox="1">
            <a:spLocks noGrp="1"/>
          </p:cNvSpPr>
          <p:nvPr>
            <p:ph type="title"/>
          </p:nvPr>
        </p:nvSpPr>
        <p:spPr>
          <a:xfrm>
            <a:off x="4572000" y="1430375"/>
            <a:ext cx="3447000" cy="146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49" name="Google Shape;349;p65"/>
          <p:cNvSpPr>
            <a:spLocks noGrp="1"/>
          </p:cNvSpPr>
          <p:nvPr>
            <p:ph type="pic" idx="2"/>
          </p:nvPr>
        </p:nvSpPr>
        <p:spPr>
          <a:xfrm>
            <a:off x="1373525" y="1191463"/>
            <a:ext cx="2710200" cy="3028500"/>
          </a:xfrm>
          <a:prstGeom prst="roundRect">
            <a:avLst>
              <a:gd name="adj" fmla="val 9964"/>
            </a:avLst>
          </a:prstGeom>
          <a:noFill/>
          <a:ln w="19050" cap="flat" cmpd="sng">
            <a:solidFill>
              <a:schemeClr val="dk2"/>
            </a:solidFill>
            <a:prstDash val="solid"/>
            <a:round/>
            <a:headEnd type="none" w="sm" len="sm"/>
            <a:tailEnd type="none" w="sm" len="sm"/>
          </a:ln>
        </p:spPr>
      </p:sp>
      <p:sp>
        <p:nvSpPr>
          <p:cNvPr id="350" name="Google Shape;350;p65"/>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65"/>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2" name="Google Shape;352;p65"/>
          <p:cNvGrpSpPr/>
          <p:nvPr/>
        </p:nvGrpSpPr>
        <p:grpSpPr>
          <a:xfrm rot="1454298">
            <a:off x="118916" y="3968809"/>
            <a:ext cx="1128632" cy="1100045"/>
            <a:chOff x="7352644" y="433004"/>
            <a:chExt cx="1199742" cy="1169354"/>
          </a:xfrm>
        </p:grpSpPr>
        <p:sp>
          <p:nvSpPr>
            <p:cNvPr id="353" name="Google Shape;353;p6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 name="Google Shape;357;p65"/>
          <p:cNvSpPr/>
          <p:nvPr/>
        </p:nvSpPr>
        <p:spPr>
          <a:xfrm flipH="1">
            <a:off x="178957" y="3738137"/>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65"/>
          <p:cNvSpPr/>
          <p:nvPr/>
        </p:nvSpPr>
        <p:spPr>
          <a:xfrm flipH="1">
            <a:off x="1373534" y="4603488"/>
            <a:ext cx="244483" cy="24452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65"/>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0"/>
        <p:cNvGrpSpPr/>
        <p:nvPr/>
      </p:nvGrpSpPr>
      <p:grpSpPr>
        <a:xfrm>
          <a:off x="0" y="0"/>
          <a:ext cx="0" cy="0"/>
          <a:chOff x="0" y="0"/>
          <a:chExt cx="0" cy="0"/>
        </a:xfrm>
      </p:grpSpPr>
      <p:sp>
        <p:nvSpPr>
          <p:cNvPr id="361" name="Google Shape;361;p6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6"/>
          <p:cNvSpPr/>
          <p:nvPr/>
        </p:nvSpPr>
        <p:spPr>
          <a:xfrm>
            <a:off x="697000" y="930800"/>
            <a:ext cx="7727022" cy="3340403"/>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3" name="Google Shape;363;p66"/>
          <p:cNvGrpSpPr/>
          <p:nvPr/>
        </p:nvGrpSpPr>
        <p:grpSpPr>
          <a:xfrm>
            <a:off x="520563" y="326550"/>
            <a:ext cx="8079900" cy="426900"/>
            <a:chOff x="552450" y="401675"/>
            <a:chExt cx="8079900" cy="426900"/>
          </a:xfrm>
        </p:grpSpPr>
        <p:sp>
          <p:nvSpPr>
            <p:cNvPr id="364" name="Google Shape;364;p66"/>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8" name="Google Shape;368;p66"/>
          <p:cNvSpPr txBox="1">
            <a:spLocks noGrp="1"/>
          </p:cNvSpPr>
          <p:nvPr>
            <p:ph type="title"/>
          </p:nvPr>
        </p:nvSpPr>
        <p:spPr>
          <a:xfrm>
            <a:off x="1016088" y="1227200"/>
            <a:ext cx="3975300" cy="57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9" name="Google Shape;369;p66"/>
          <p:cNvSpPr txBox="1">
            <a:spLocks noGrp="1"/>
          </p:cNvSpPr>
          <p:nvPr>
            <p:ph type="subTitle" idx="1"/>
          </p:nvPr>
        </p:nvSpPr>
        <p:spPr>
          <a:xfrm rot="-259">
            <a:off x="1016087" y="1874950"/>
            <a:ext cx="3975300" cy="20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370" name="Google Shape;370;p66"/>
          <p:cNvSpPr/>
          <p:nvPr/>
        </p:nvSpPr>
        <p:spPr>
          <a:xfrm>
            <a:off x="7197192" y="1089921"/>
            <a:ext cx="780642" cy="123424"/>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6"/>
          <p:cNvSpPr/>
          <p:nvPr/>
        </p:nvSpPr>
        <p:spPr>
          <a:xfrm>
            <a:off x="5967911" y="1162865"/>
            <a:ext cx="627568" cy="119511"/>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6"/>
          <p:cNvSpPr/>
          <p:nvPr/>
        </p:nvSpPr>
        <p:spPr>
          <a:xfrm>
            <a:off x="6651770" y="1162865"/>
            <a:ext cx="431587" cy="119511"/>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66"/>
          <p:cNvSpPr/>
          <p:nvPr/>
        </p:nvSpPr>
        <p:spPr>
          <a:xfrm>
            <a:off x="7139015" y="1162865"/>
            <a:ext cx="592107" cy="119511"/>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6"/>
          <p:cNvSpPr/>
          <p:nvPr/>
        </p:nvSpPr>
        <p:spPr>
          <a:xfrm>
            <a:off x="7824893" y="1144692"/>
            <a:ext cx="158249" cy="145761"/>
          </a:xfrm>
          <a:custGeom>
            <a:avLst/>
            <a:gdLst/>
            <a:ahLst/>
            <a:cxnLst/>
            <a:rect l="l" t="t" r="r" b="b"/>
            <a:pathLst>
              <a:path w="1254" h="1155" extrusionOk="0">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6"/>
          <p:cNvSpPr/>
          <p:nvPr/>
        </p:nvSpPr>
        <p:spPr>
          <a:xfrm>
            <a:off x="5967911" y="1420820"/>
            <a:ext cx="119507" cy="119259"/>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6"/>
          <p:cNvSpPr/>
          <p:nvPr/>
        </p:nvSpPr>
        <p:spPr>
          <a:xfrm>
            <a:off x="6182824" y="1420820"/>
            <a:ext cx="119759" cy="119511"/>
          </a:xfrm>
          <a:custGeom>
            <a:avLst/>
            <a:gdLst/>
            <a:ahLst/>
            <a:cxnLst/>
            <a:rect l="l" t="t" r="r" b="b"/>
            <a:pathLst>
              <a:path w="949" h="947" extrusionOk="0">
                <a:moveTo>
                  <a:pt x="473" y="1"/>
                </a:moveTo>
                <a:lnTo>
                  <a:pt x="948" y="947"/>
                </a:lnTo>
                <a:lnTo>
                  <a:pt x="0" y="947"/>
                </a:ln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6"/>
          <p:cNvSpPr/>
          <p:nvPr/>
        </p:nvSpPr>
        <p:spPr>
          <a:xfrm>
            <a:off x="6408842" y="1420820"/>
            <a:ext cx="387040" cy="119259"/>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solidFill>
          <a:schemeClr val="accent2"/>
        </a:solidFill>
        <a:effectLst/>
      </p:bgPr>
    </p:bg>
    <p:spTree>
      <p:nvGrpSpPr>
        <p:cNvPr id="1" name="Shape 378"/>
        <p:cNvGrpSpPr/>
        <p:nvPr/>
      </p:nvGrpSpPr>
      <p:grpSpPr>
        <a:xfrm>
          <a:off x="0" y="0"/>
          <a:ext cx="0" cy="0"/>
          <a:chOff x="0" y="0"/>
          <a:chExt cx="0" cy="0"/>
        </a:xfrm>
      </p:grpSpPr>
      <p:sp>
        <p:nvSpPr>
          <p:cNvPr id="379" name="Google Shape;379;p67"/>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0" name="Google Shape;380;p67"/>
          <p:cNvGrpSpPr/>
          <p:nvPr/>
        </p:nvGrpSpPr>
        <p:grpSpPr>
          <a:xfrm>
            <a:off x="520563" y="326550"/>
            <a:ext cx="8079900" cy="426900"/>
            <a:chOff x="552450" y="401675"/>
            <a:chExt cx="8079900" cy="426900"/>
          </a:xfrm>
        </p:grpSpPr>
        <p:sp>
          <p:nvSpPr>
            <p:cNvPr id="381" name="Google Shape;381;p6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5" name="Google Shape;385;p67"/>
          <p:cNvSpPr txBox="1">
            <a:spLocks noGrp="1"/>
          </p:cNvSpPr>
          <p:nvPr>
            <p:ph type="subTitle" idx="1"/>
          </p:nvPr>
        </p:nvSpPr>
        <p:spPr>
          <a:xfrm>
            <a:off x="1936263" y="3692325"/>
            <a:ext cx="2420100" cy="67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86" name="Google Shape;386;p67"/>
          <p:cNvSpPr txBox="1">
            <a:spLocks noGrp="1"/>
          </p:cNvSpPr>
          <p:nvPr>
            <p:ph type="subTitle" idx="2"/>
          </p:nvPr>
        </p:nvSpPr>
        <p:spPr>
          <a:xfrm>
            <a:off x="4784638" y="3692275"/>
            <a:ext cx="2423100" cy="67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87" name="Google Shape;387;p67"/>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8" name="Google Shape;388;p67"/>
          <p:cNvSpPr txBox="1">
            <a:spLocks noGrp="1"/>
          </p:cNvSpPr>
          <p:nvPr>
            <p:ph type="title" idx="3"/>
          </p:nvPr>
        </p:nvSpPr>
        <p:spPr>
          <a:xfrm>
            <a:off x="1941522" y="3274875"/>
            <a:ext cx="2409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389" name="Google Shape;389;p67"/>
          <p:cNvSpPr txBox="1">
            <a:spLocks noGrp="1"/>
          </p:cNvSpPr>
          <p:nvPr>
            <p:ph type="title" idx="4"/>
          </p:nvPr>
        </p:nvSpPr>
        <p:spPr>
          <a:xfrm>
            <a:off x="4789134" y="3274825"/>
            <a:ext cx="2414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0" name="Google Shape;390;p67"/>
          <p:cNvSpPr>
            <a:spLocks noGrp="1"/>
          </p:cNvSpPr>
          <p:nvPr>
            <p:ph type="pic" idx="5"/>
          </p:nvPr>
        </p:nvSpPr>
        <p:spPr>
          <a:xfrm>
            <a:off x="2391313" y="1693650"/>
            <a:ext cx="1509900" cy="1452000"/>
          </a:xfrm>
          <a:prstGeom prst="roundRect">
            <a:avLst>
              <a:gd name="adj" fmla="val 12275"/>
            </a:avLst>
          </a:prstGeom>
          <a:noFill/>
          <a:ln w="19050" cap="flat" cmpd="sng">
            <a:solidFill>
              <a:schemeClr val="dk2"/>
            </a:solidFill>
            <a:prstDash val="solid"/>
            <a:round/>
            <a:headEnd type="none" w="sm" len="sm"/>
            <a:tailEnd type="none" w="sm" len="sm"/>
          </a:ln>
        </p:spPr>
      </p:sp>
      <p:sp>
        <p:nvSpPr>
          <p:cNvPr id="391" name="Google Shape;391;p67"/>
          <p:cNvSpPr>
            <a:spLocks noGrp="1"/>
          </p:cNvSpPr>
          <p:nvPr>
            <p:ph type="pic" idx="6"/>
          </p:nvPr>
        </p:nvSpPr>
        <p:spPr>
          <a:xfrm>
            <a:off x="5241238" y="1693639"/>
            <a:ext cx="1509900" cy="1452000"/>
          </a:xfrm>
          <a:prstGeom prst="roundRect">
            <a:avLst>
              <a:gd name="adj" fmla="val 14418"/>
            </a:avLst>
          </a:prstGeom>
          <a:noFill/>
          <a:ln w="19050" cap="flat" cmpd="sng">
            <a:solidFill>
              <a:schemeClr val="accent5"/>
            </a:solidFill>
            <a:prstDash val="solid"/>
            <a:round/>
            <a:headEnd type="none" w="sm" len="sm"/>
            <a:tailEnd type="none" w="sm" len="sm"/>
          </a:ln>
        </p:spPr>
      </p:sp>
      <p:sp>
        <p:nvSpPr>
          <p:cNvPr id="392" name="Google Shape;392;p67"/>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67"/>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7"/>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MAIN_POINT_1_1">
    <p:spTree>
      <p:nvGrpSpPr>
        <p:cNvPr id="1" name="Shape 395"/>
        <p:cNvGrpSpPr/>
        <p:nvPr/>
      </p:nvGrpSpPr>
      <p:grpSpPr>
        <a:xfrm>
          <a:off x="0" y="0"/>
          <a:ext cx="0" cy="0"/>
          <a:chOff x="0" y="0"/>
          <a:chExt cx="0" cy="0"/>
        </a:xfrm>
      </p:grpSpPr>
      <p:sp>
        <p:nvSpPr>
          <p:cNvPr id="396" name="Google Shape;396;p6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7" name="Google Shape;397;p68"/>
          <p:cNvGrpSpPr/>
          <p:nvPr/>
        </p:nvGrpSpPr>
        <p:grpSpPr>
          <a:xfrm>
            <a:off x="520563" y="326550"/>
            <a:ext cx="8079900" cy="426900"/>
            <a:chOff x="552450" y="401675"/>
            <a:chExt cx="8079900" cy="426900"/>
          </a:xfrm>
        </p:grpSpPr>
        <p:sp>
          <p:nvSpPr>
            <p:cNvPr id="398" name="Google Shape;398;p6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6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6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6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2" name="Google Shape;402;p68"/>
          <p:cNvSpPr txBox="1">
            <a:spLocks noGrp="1"/>
          </p:cNvSpPr>
          <p:nvPr>
            <p:ph type="subTitle" idx="1"/>
          </p:nvPr>
        </p:nvSpPr>
        <p:spPr>
          <a:xfrm rot="420">
            <a:off x="5358075" y="2660125"/>
            <a:ext cx="2456400" cy="99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03" name="Google Shape;403;p68"/>
          <p:cNvSpPr txBox="1">
            <a:spLocks noGrp="1"/>
          </p:cNvSpPr>
          <p:nvPr>
            <p:ph type="title"/>
          </p:nvPr>
        </p:nvSpPr>
        <p:spPr>
          <a:xfrm>
            <a:off x="5631513" y="2071775"/>
            <a:ext cx="1757400" cy="533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04" name="Google Shape;404;p68"/>
          <p:cNvSpPr>
            <a:spLocks noGrp="1"/>
          </p:cNvSpPr>
          <p:nvPr>
            <p:ph type="pic" idx="2"/>
          </p:nvPr>
        </p:nvSpPr>
        <p:spPr>
          <a:xfrm>
            <a:off x="1481629" y="1635513"/>
            <a:ext cx="3247200" cy="1803300"/>
          </a:xfrm>
          <a:prstGeom prst="rect">
            <a:avLst/>
          </a:prstGeom>
          <a:noFill/>
          <a:ln>
            <a:noFill/>
          </a:ln>
        </p:spPr>
      </p:sp>
      <p:sp>
        <p:nvSpPr>
          <p:cNvPr id="405" name="Google Shape;405;p68"/>
          <p:cNvSpPr/>
          <p:nvPr/>
        </p:nvSpPr>
        <p:spPr>
          <a:xfrm>
            <a:off x="6802912" y="1040725"/>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68"/>
          <p:cNvSpPr/>
          <p:nvPr/>
        </p:nvSpPr>
        <p:spPr>
          <a:xfrm>
            <a:off x="5154700" y="1138531"/>
            <a:ext cx="841444" cy="160244"/>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68"/>
          <p:cNvSpPr/>
          <p:nvPr/>
        </p:nvSpPr>
        <p:spPr>
          <a:xfrm>
            <a:off x="6071615" y="1138531"/>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68"/>
          <p:cNvSpPr/>
          <p:nvPr/>
        </p:nvSpPr>
        <p:spPr>
          <a:xfrm>
            <a:off x="6724910" y="1138531"/>
            <a:ext cx="793898" cy="160244"/>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68"/>
          <p:cNvSpPr/>
          <p:nvPr/>
        </p:nvSpPr>
        <p:spPr>
          <a:xfrm>
            <a:off x="720012" y="4354900"/>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68"/>
          <p:cNvSpPr/>
          <p:nvPr/>
        </p:nvSpPr>
        <p:spPr>
          <a:xfrm>
            <a:off x="1366265" y="4272256"/>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2"/>
        </a:solidFill>
        <a:effectLst/>
      </p:bgPr>
    </p:bg>
    <p:spTree>
      <p:nvGrpSpPr>
        <p:cNvPr id="1" name="Shape 411"/>
        <p:cNvGrpSpPr/>
        <p:nvPr/>
      </p:nvGrpSpPr>
      <p:grpSpPr>
        <a:xfrm>
          <a:off x="0" y="0"/>
          <a:ext cx="0" cy="0"/>
          <a:chOff x="0" y="0"/>
          <a:chExt cx="0" cy="0"/>
        </a:xfrm>
      </p:grpSpPr>
      <p:sp>
        <p:nvSpPr>
          <p:cNvPr id="412" name="Google Shape;412;p69"/>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3" name="Google Shape;413;p69"/>
          <p:cNvGrpSpPr/>
          <p:nvPr/>
        </p:nvGrpSpPr>
        <p:grpSpPr>
          <a:xfrm>
            <a:off x="520563" y="326550"/>
            <a:ext cx="8079900" cy="426900"/>
            <a:chOff x="552450" y="401675"/>
            <a:chExt cx="8079900" cy="426900"/>
          </a:xfrm>
        </p:grpSpPr>
        <p:sp>
          <p:nvSpPr>
            <p:cNvPr id="414" name="Google Shape;414;p6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6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6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6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8" name="Google Shape;418;p69"/>
          <p:cNvSpPr txBox="1">
            <a:spLocks noGrp="1"/>
          </p:cNvSpPr>
          <p:nvPr>
            <p:ph type="ctrTitle"/>
          </p:nvPr>
        </p:nvSpPr>
        <p:spPr>
          <a:xfrm>
            <a:off x="2571776" y="970275"/>
            <a:ext cx="4000500" cy="1126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19" name="Google Shape;419;p69"/>
          <p:cNvSpPr txBox="1">
            <a:spLocks noGrp="1"/>
          </p:cNvSpPr>
          <p:nvPr>
            <p:ph type="subTitle" idx="1"/>
          </p:nvPr>
        </p:nvSpPr>
        <p:spPr>
          <a:xfrm>
            <a:off x="2679325" y="1960151"/>
            <a:ext cx="3785400" cy="11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20" name="Google Shape;420;p69"/>
          <p:cNvSpPr txBox="1">
            <a:spLocks noGrp="1"/>
          </p:cNvSpPr>
          <p:nvPr>
            <p:ph type="subTitle" idx="2"/>
          </p:nvPr>
        </p:nvSpPr>
        <p:spPr>
          <a:xfrm rot="-962">
            <a:off x="2963720" y="4229842"/>
            <a:ext cx="3216600" cy="37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100"/>
              <a:buNone/>
              <a:defRPr sz="1100"/>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421" name="Google Shape;421;p69"/>
          <p:cNvSpPr/>
          <p:nvPr/>
        </p:nvSpPr>
        <p:spPr>
          <a:xfrm>
            <a:off x="1420170" y="3866250"/>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9"/>
          <p:cNvSpPr/>
          <p:nvPr/>
        </p:nvSpPr>
        <p:spPr>
          <a:xfrm rot="3225843">
            <a:off x="709236" y="3422281"/>
            <a:ext cx="1874246" cy="1525057"/>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69"/>
          <p:cNvSpPr/>
          <p:nvPr/>
        </p:nvSpPr>
        <p:spPr>
          <a:xfrm>
            <a:off x="419576" y="4453263"/>
            <a:ext cx="300428" cy="300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4" name="Google Shape;424;p69"/>
          <p:cNvGrpSpPr/>
          <p:nvPr/>
        </p:nvGrpSpPr>
        <p:grpSpPr>
          <a:xfrm rot="823452">
            <a:off x="750513" y="2098687"/>
            <a:ext cx="912772" cy="1009338"/>
            <a:chOff x="1191357" y="3451057"/>
            <a:chExt cx="597555" cy="660773"/>
          </a:xfrm>
        </p:grpSpPr>
        <p:sp>
          <p:nvSpPr>
            <p:cNvPr id="425" name="Google Shape;425;p69"/>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9"/>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9"/>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69"/>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69"/>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 name="Google Shape;430;p69"/>
          <p:cNvGrpSpPr/>
          <p:nvPr/>
        </p:nvGrpSpPr>
        <p:grpSpPr>
          <a:xfrm rot="-10005687">
            <a:off x="7176473" y="640475"/>
            <a:ext cx="1900295" cy="1900079"/>
            <a:chOff x="277880" y="2901316"/>
            <a:chExt cx="1900344" cy="1900127"/>
          </a:xfrm>
        </p:grpSpPr>
        <p:sp>
          <p:nvSpPr>
            <p:cNvPr id="431" name="Google Shape;431;p69"/>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2" name="Google Shape;432;p69"/>
            <p:cNvGrpSpPr/>
            <p:nvPr/>
          </p:nvGrpSpPr>
          <p:grpSpPr>
            <a:xfrm rot="2322109">
              <a:off x="551788" y="3175815"/>
              <a:ext cx="1352529" cy="1351128"/>
              <a:chOff x="200055" y="3556746"/>
              <a:chExt cx="869964" cy="869063"/>
            </a:xfrm>
          </p:grpSpPr>
          <p:sp>
            <p:nvSpPr>
              <p:cNvPr id="433" name="Google Shape;433;p69"/>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69"/>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69"/>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69"/>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37" name="Google Shape;437;p69"/>
          <p:cNvSpPr/>
          <p:nvPr/>
        </p:nvSpPr>
        <p:spPr>
          <a:xfrm rot="-9721048">
            <a:off x="7249053" y="670182"/>
            <a:ext cx="683619" cy="68379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69"/>
          <p:cNvSpPr/>
          <p:nvPr/>
        </p:nvSpPr>
        <p:spPr>
          <a:xfrm rot="-9720997">
            <a:off x="8465674" y="2411364"/>
            <a:ext cx="320672" cy="32076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69"/>
          <p:cNvSpPr/>
          <p:nvPr/>
        </p:nvSpPr>
        <p:spPr>
          <a:xfrm rot="-9721047">
            <a:off x="7855628" y="2590821"/>
            <a:ext cx="146813" cy="1468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69"/>
          <p:cNvSpPr/>
          <p:nvPr/>
        </p:nvSpPr>
        <p:spPr>
          <a:xfrm rot="-9721073">
            <a:off x="6906618" y="951315"/>
            <a:ext cx="121490" cy="12152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9"/>
          <p:cNvSpPr txBox="1"/>
          <p:nvPr/>
        </p:nvSpPr>
        <p:spPr>
          <a:xfrm>
            <a:off x="2638875" y="3554025"/>
            <a:ext cx="3866700" cy="7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Cabin"/>
                <a:ea typeface="Cabin"/>
                <a:cs typeface="Cabin"/>
                <a:sym typeface="Cabin"/>
              </a:rPr>
              <a:t>CREDITS:</a:t>
            </a:r>
            <a:r>
              <a:rPr lang="en" sz="1200" b="0" i="0" u="none" strike="noStrike" cap="none">
                <a:solidFill>
                  <a:schemeClr val="dk1"/>
                </a:solidFill>
                <a:latin typeface="Cabin"/>
                <a:ea typeface="Cabin"/>
                <a:cs typeface="Cabin"/>
                <a:sym typeface="Cabin"/>
              </a:rPr>
              <a:t> This presentation template was created by </a:t>
            </a:r>
            <a:r>
              <a:rPr lang="en" sz="1200" b="1" i="0" u="none" strike="noStrike" cap="none">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b="1" i="0" u="none" strike="noStrike" cap="none">
                <a:solidFill>
                  <a:schemeClr val="dk1"/>
                </a:solidFill>
                <a:latin typeface="Cabin"/>
                <a:ea typeface="Cabin"/>
                <a:cs typeface="Cabin"/>
                <a:sym typeface="Cabin"/>
              </a:rPr>
              <a:t>,</a:t>
            </a:r>
            <a:r>
              <a:rPr lang="en" sz="1200" b="0" i="0" u="none" strike="noStrike" cap="none">
                <a:solidFill>
                  <a:schemeClr val="dk1"/>
                </a:solidFill>
                <a:latin typeface="Cabin"/>
                <a:ea typeface="Cabin"/>
                <a:cs typeface="Cabin"/>
                <a:sym typeface="Cabin"/>
              </a:rPr>
              <a:t> including icons by </a:t>
            </a:r>
            <a:r>
              <a:rPr lang="en" sz="1200" b="1" i="0" u="none" strike="noStrike" cap="none">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b="1" i="0" u="none" strike="noStrike" cap="none">
                <a:solidFill>
                  <a:schemeClr val="dk1"/>
                </a:solidFill>
                <a:latin typeface="Cabin"/>
                <a:ea typeface="Cabin"/>
                <a:cs typeface="Cabin"/>
                <a:sym typeface="Cabin"/>
              </a:rPr>
              <a:t>,</a:t>
            </a:r>
            <a:r>
              <a:rPr lang="en" sz="1200" b="0" i="0" u="none" strike="noStrike" cap="none">
                <a:solidFill>
                  <a:schemeClr val="dk1"/>
                </a:solidFill>
                <a:latin typeface="Cabin"/>
                <a:ea typeface="Cabin"/>
                <a:cs typeface="Cabin"/>
                <a:sym typeface="Cabin"/>
              </a:rPr>
              <a:t> and infographics &amp; images by </a:t>
            </a:r>
            <a:r>
              <a:rPr lang="en" sz="1200" b="1" i="0" u="none" strike="noStrike" cap="none">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b="1" i="0" u="none" strike="noStrike" cap="none">
              <a:solidFill>
                <a:schemeClr val="dk1"/>
              </a:solidFill>
              <a:latin typeface="Cabin"/>
              <a:ea typeface="Cabin"/>
              <a:cs typeface="Cabin"/>
              <a:sym typeface="Cabi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2"/>
        <p:cNvGrpSpPr/>
        <p:nvPr/>
      </p:nvGrpSpPr>
      <p:grpSpPr>
        <a:xfrm>
          <a:off x="0" y="0"/>
          <a:ext cx="0" cy="0"/>
          <a:chOff x="0" y="0"/>
          <a:chExt cx="0" cy="0"/>
        </a:xfrm>
      </p:grpSpPr>
      <p:sp>
        <p:nvSpPr>
          <p:cNvPr id="443" name="Google Shape;443;p7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4" name="Google Shape;444;p70"/>
          <p:cNvGrpSpPr/>
          <p:nvPr/>
        </p:nvGrpSpPr>
        <p:grpSpPr>
          <a:xfrm>
            <a:off x="520563" y="326550"/>
            <a:ext cx="8079900" cy="426900"/>
            <a:chOff x="552450" y="401675"/>
            <a:chExt cx="8079900" cy="426900"/>
          </a:xfrm>
        </p:grpSpPr>
        <p:sp>
          <p:nvSpPr>
            <p:cNvPr id="445" name="Google Shape;445;p7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7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7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9" name="Google Shape;449;p70"/>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0" name="Google Shape;450;p70"/>
          <p:cNvSpPr txBox="1">
            <a:spLocks noGrp="1"/>
          </p:cNvSpPr>
          <p:nvPr>
            <p:ph type="body" idx="1"/>
          </p:nvPr>
        </p:nvSpPr>
        <p:spPr>
          <a:xfrm>
            <a:off x="720000" y="1533525"/>
            <a:ext cx="7704000" cy="1454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accent3"/>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1600"/>
              </a:spcBef>
              <a:spcAft>
                <a:spcPts val="0"/>
              </a:spcAft>
              <a:buClr>
                <a:srgbClr val="434343"/>
              </a:buClr>
              <a:buSzPts val="1400"/>
              <a:buChar char="■"/>
              <a:defRPr>
                <a:solidFill>
                  <a:srgbClr val="434343"/>
                </a:solidFill>
              </a:defRPr>
            </a:lvl3pPr>
            <a:lvl4pPr marL="1828800" lvl="3" indent="-317500" algn="l">
              <a:lnSpc>
                <a:spcPct val="115000"/>
              </a:lnSpc>
              <a:spcBef>
                <a:spcPts val="1600"/>
              </a:spcBef>
              <a:spcAft>
                <a:spcPts val="0"/>
              </a:spcAft>
              <a:buClr>
                <a:srgbClr val="434343"/>
              </a:buClr>
              <a:buSzPts val="1400"/>
              <a:buChar char="●"/>
              <a:defRPr>
                <a:solidFill>
                  <a:srgbClr val="434343"/>
                </a:solidFill>
              </a:defRPr>
            </a:lvl4pPr>
            <a:lvl5pPr marL="2286000" lvl="4" indent="-317500" algn="l">
              <a:lnSpc>
                <a:spcPct val="115000"/>
              </a:lnSpc>
              <a:spcBef>
                <a:spcPts val="1600"/>
              </a:spcBef>
              <a:spcAft>
                <a:spcPts val="0"/>
              </a:spcAft>
              <a:buClr>
                <a:srgbClr val="434343"/>
              </a:buClr>
              <a:buSzPts val="1400"/>
              <a:buChar char="○"/>
              <a:defRPr>
                <a:solidFill>
                  <a:srgbClr val="434343"/>
                </a:solidFill>
              </a:defRPr>
            </a:lvl5pPr>
            <a:lvl6pPr marL="2743200" lvl="5" indent="-317500" algn="l">
              <a:lnSpc>
                <a:spcPct val="115000"/>
              </a:lnSpc>
              <a:spcBef>
                <a:spcPts val="1600"/>
              </a:spcBef>
              <a:spcAft>
                <a:spcPts val="0"/>
              </a:spcAft>
              <a:buClr>
                <a:srgbClr val="434343"/>
              </a:buClr>
              <a:buSzPts val="1400"/>
              <a:buChar char="■"/>
              <a:defRPr>
                <a:solidFill>
                  <a:srgbClr val="434343"/>
                </a:solidFill>
              </a:defRPr>
            </a:lvl6pPr>
            <a:lvl7pPr marL="3200400" lvl="6" indent="-317500" algn="l">
              <a:lnSpc>
                <a:spcPct val="115000"/>
              </a:lnSpc>
              <a:spcBef>
                <a:spcPts val="1600"/>
              </a:spcBef>
              <a:spcAft>
                <a:spcPts val="0"/>
              </a:spcAft>
              <a:buClr>
                <a:srgbClr val="434343"/>
              </a:buClr>
              <a:buSzPts val="1400"/>
              <a:buChar char="●"/>
              <a:defRPr>
                <a:solidFill>
                  <a:srgbClr val="434343"/>
                </a:solidFill>
              </a:defRPr>
            </a:lvl7pPr>
            <a:lvl8pPr marL="3657600" lvl="7" indent="-317500" algn="l">
              <a:lnSpc>
                <a:spcPct val="115000"/>
              </a:lnSpc>
              <a:spcBef>
                <a:spcPts val="1600"/>
              </a:spcBef>
              <a:spcAft>
                <a:spcPts val="0"/>
              </a:spcAft>
              <a:buClr>
                <a:srgbClr val="434343"/>
              </a:buClr>
              <a:buSzPts val="1400"/>
              <a:buChar char="○"/>
              <a:defRPr>
                <a:solidFill>
                  <a:srgbClr val="434343"/>
                </a:solidFill>
              </a:defRPr>
            </a:lvl8pPr>
            <a:lvl9pPr marL="4114800" lvl="8" indent="-317500" algn="l">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451" name="Google Shape;451;p70"/>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0"/>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MAIN_POINT_1_1_1">
    <p:bg>
      <p:bgPr>
        <a:solidFill>
          <a:schemeClr val="accent2"/>
        </a:solidFill>
        <a:effectLst/>
      </p:bgPr>
    </p:bg>
    <p:spTree>
      <p:nvGrpSpPr>
        <p:cNvPr id="1" name="Shape 453"/>
        <p:cNvGrpSpPr/>
        <p:nvPr/>
      </p:nvGrpSpPr>
      <p:grpSpPr>
        <a:xfrm>
          <a:off x="0" y="0"/>
          <a:ext cx="0" cy="0"/>
          <a:chOff x="0" y="0"/>
          <a:chExt cx="0" cy="0"/>
        </a:xfrm>
      </p:grpSpPr>
      <p:sp>
        <p:nvSpPr>
          <p:cNvPr id="454" name="Google Shape;454;p71"/>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5" name="Google Shape;455;p71"/>
          <p:cNvGrpSpPr/>
          <p:nvPr/>
        </p:nvGrpSpPr>
        <p:grpSpPr>
          <a:xfrm>
            <a:off x="520563" y="326550"/>
            <a:ext cx="8079900" cy="426900"/>
            <a:chOff x="552450" y="401675"/>
            <a:chExt cx="8079900" cy="426900"/>
          </a:xfrm>
        </p:grpSpPr>
        <p:sp>
          <p:nvSpPr>
            <p:cNvPr id="456" name="Google Shape;456;p7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7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7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7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0" name="Google Shape;460;p7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61" name="Google Shape;461;p71"/>
          <p:cNvSpPr txBox="1">
            <a:spLocks noGrp="1"/>
          </p:cNvSpPr>
          <p:nvPr>
            <p:ph type="body" idx="1"/>
          </p:nvPr>
        </p:nvSpPr>
        <p:spPr>
          <a:xfrm>
            <a:off x="720000" y="1533525"/>
            <a:ext cx="7704000" cy="2324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2"/>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1600"/>
              </a:spcBef>
              <a:spcAft>
                <a:spcPts val="0"/>
              </a:spcAft>
              <a:buClr>
                <a:srgbClr val="434343"/>
              </a:buClr>
              <a:buSzPts val="1400"/>
              <a:buChar char="■"/>
              <a:defRPr>
                <a:solidFill>
                  <a:srgbClr val="434343"/>
                </a:solidFill>
              </a:defRPr>
            </a:lvl3pPr>
            <a:lvl4pPr marL="1828800" lvl="3" indent="-317500" algn="l">
              <a:lnSpc>
                <a:spcPct val="115000"/>
              </a:lnSpc>
              <a:spcBef>
                <a:spcPts val="1600"/>
              </a:spcBef>
              <a:spcAft>
                <a:spcPts val="0"/>
              </a:spcAft>
              <a:buClr>
                <a:srgbClr val="434343"/>
              </a:buClr>
              <a:buSzPts val="1400"/>
              <a:buChar char="●"/>
              <a:defRPr>
                <a:solidFill>
                  <a:srgbClr val="434343"/>
                </a:solidFill>
              </a:defRPr>
            </a:lvl4pPr>
            <a:lvl5pPr marL="2286000" lvl="4" indent="-317500" algn="l">
              <a:lnSpc>
                <a:spcPct val="115000"/>
              </a:lnSpc>
              <a:spcBef>
                <a:spcPts val="1600"/>
              </a:spcBef>
              <a:spcAft>
                <a:spcPts val="0"/>
              </a:spcAft>
              <a:buClr>
                <a:srgbClr val="434343"/>
              </a:buClr>
              <a:buSzPts val="1400"/>
              <a:buChar char="○"/>
              <a:defRPr>
                <a:solidFill>
                  <a:srgbClr val="434343"/>
                </a:solidFill>
              </a:defRPr>
            </a:lvl5pPr>
            <a:lvl6pPr marL="2743200" lvl="5" indent="-317500" algn="l">
              <a:lnSpc>
                <a:spcPct val="115000"/>
              </a:lnSpc>
              <a:spcBef>
                <a:spcPts val="1600"/>
              </a:spcBef>
              <a:spcAft>
                <a:spcPts val="0"/>
              </a:spcAft>
              <a:buClr>
                <a:srgbClr val="434343"/>
              </a:buClr>
              <a:buSzPts val="1400"/>
              <a:buChar char="■"/>
              <a:defRPr>
                <a:solidFill>
                  <a:srgbClr val="434343"/>
                </a:solidFill>
              </a:defRPr>
            </a:lvl6pPr>
            <a:lvl7pPr marL="3200400" lvl="6" indent="-317500" algn="l">
              <a:lnSpc>
                <a:spcPct val="115000"/>
              </a:lnSpc>
              <a:spcBef>
                <a:spcPts val="1600"/>
              </a:spcBef>
              <a:spcAft>
                <a:spcPts val="0"/>
              </a:spcAft>
              <a:buClr>
                <a:srgbClr val="434343"/>
              </a:buClr>
              <a:buSzPts val="1400"/>
              <a:buChar char="●"/>
              <a:defRPr>
                <a:solidFill>
                  <a:srgbClr val="434343"/>
                </a:solidFill>
              </a:defRPr>
            </a:lvl7pPr>
            <a:lvl8pPr marL="3657600" lvl="7" indent="-317500" algn="l">
              <a:lnSpc>
                <a:spcPct val="115000"/>
              </a:lnSpc>
              <a:spcBef>
                <a:spcPts val="1600"/>
              </a:spcBef>
              <a:spcAft>
                <a:spcPts val="0"/>
              </a:spcAft>
              <a:buClr>
                <a:srgbClr val="434343"/>
              </a:buClr>
              <a:buSzPts val="1400"/>
              <a:buChar char="○"/>
              <a:defRPr>
                <a:solidFill>
                  <a:srgbClr val="434343"/>
                </a:solidFill>
              </a:defRPr>
            </a:lvl8pPr>
            <a:lvl9pPr marL="4114800" lvl="8" indent="-317500" algn="l">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462" name="Google Shape;462;p71"/>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1"/>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71"/>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65"/>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6"/>
        <p:cNvGrpSpPr/>
        <p:nvPr/>
      </p:nvGrpSpPr>
      <p:grpSpPr>
        <a:xfrm>
          <a:off x="0" y="0"/>
          <a:ext cx="0" cy="0"/>
          <a:chOff x="0" y="0"/>
          <a:chExt cx="0" cy="0"/>
        </a:xfrm>
      </p:grpSpPr>
      <p:sp>
        <p:nvSpPr>
          <p:cNvPr id="467" name="Google Shape;467;p7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8" name="Google Shape;468;p76"/>
          <p:cNvGrpSpPr/>
          <p:nvPr/>
        </p:nvGrpSpPr>
        <p:grpSpPr>
          <a:xfrm>
            <a:off x="520563" y="326550"/>
            <a:ext cx="8079900" cy="426900"/>
            <a:chOff x="552450" y="401675"/>
            <a:chExt cx="8079900" cy="426900"/>
          </a:xfrm>
        </p:grpSpPr>
        <p:sp>
          <p:nvSpPr>
            <p:cNvPr id="469" name="Google Shape;469;p7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 name="Google Shape;473;p76"/>
          <p:cNvGrpSpPr/>
          <p:nvPr/>
        </p:nvGrpSpPr>
        <p:grpSpPr>
          <a:xfrm rot="-697191">
            <a:off x="7107083" y="288061"/>
            <a:ext cx="1034120" cy="1034321"/>
            <a:chOff x="7764407" y="575481"/>
            <a:chExt cx="1308352" cy="1308607"/>
          </a:xfrm>
        </p:grpSpPr>
        <p:sp>
          <p:nvSpPr>
            <p:cNvPr id="474" name="Google Shape;474;p7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 name="Google Shape;475;p76"/>
            <p:cNvGrpSpPr/>
            <p:nvPr/>
          </p:nvGrpSpPr>
          <p:grpSpPr>
            <a:xfrm rot="-846281">
              <a:off x="7879557" y="690583"/>
              <a:ext cx="1078052" cy="1078403"/>
              <a:chOff x="5759760" y="3433415"/>
              <a:chExt cx="583422" cy="583612"/>
            </a:xfrm>
          </p:grpSpPr>
          <p:sp>
            <p:nvSpPr>
              <p:cNvPr id="476" name="Google Shape;476;p7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7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7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0" name="Google Shape;480;p76"/>
          <p:cNvGrpSpPr/>
          <p:nvPr/>
        </p:nvGrpSpPr>
        <p:grpSpPr>
          <a:xfrm rot="-697191">
            <a:off x="8087197" y="914503"/>
            <a:ext cx="673607" cy="673738"/>
            <a:chOff x="7764407" y="575481"/>
            <a:chExt cx="1308352" cy="1308607"/>
          </a:xfrm>
        </p:grpSpPr>
        <p:sp>
          <p:nvSpPr>
            <p:cNvPr id="481" name="Google Shape;481;p7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2" name="Google Shape;482;p76"/>
            <p:cNvGrpSpPr/>
            <p:nvPr/>
          </p:nvGrpSpPr>
          <p:grpSpPr>
            <a:xfrm rot="-846281">
              <a:off x="7879557" y="690583"/>
              <a:ext cx="1078052" cy="1078403"/>
              <a:chOff x="5759760" y="3433415"/>
              <a:chExt cx="583422" cy="583612"/>
            </a:xfrm>
          </p:grpSpPr>
          <p:sp>
            <p:nvSpPr>
              <p:cNvPr id="483" name="Google Shape;483;p7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7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7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7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2"/>
        </a:solidFill>
        <a:effectLst/>
      </p:bgPr>
    </p:bg>
    <p:spTree>
      <p:nvGrpSpPr>
        <p:cNvPr id="1" name="Shape 487"/>
        <p:cNvGrpSpPr/>
        <p:nvPr/>
      </p:nvGrpSpPr>
      <p:grpSpPr>
        <a:xfrm>
          <a:off x="0" y="0"/>
          <a:ext cx="0" cy="0"/>
          <a:chOff x="0" y="0"/>
          <a:chExt cx="0" cy="0"/>
        </a:xfrm>
      </p:grpSpPr>
      <p:sp>
        <p:nvSpPr>
          <p:cNvPr id="488" name="Google Shape;488;p77"/>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9" name="Google Shape;489;p77"/>
          <p:cNvGrpSpPr/>
          <p:nvPr/>
        </p:nvGrpSpPr>
        <p:grpSpPr>
          <a:xfrm>
            <a:off x="520563" y="326550"/>
            <a:ext cx="8079900" cy="426900"/>
            <a:chOff x="552450" y="401675"/>
            <a:chExt cx="8079900" cy="426900"/>
          </a:xfrm>
        </p:grpSpPr>
        <p:sp>
          <p:nvSpPr>
            <p:cNvPr id="490" name="Google Shape;490;p7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7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7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4" name="Google Shape;494;p77"/>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7"/>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7"/>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7"/>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77"/>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7"/>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
        <p:cNvGrpSpPr/>
        <p:nvPr/>
      </p:nvGrpSpPr>
      <p:grpSpPr>
        <a:xfrm>
          <a:off x="0" y="0"/>
          <a:ext cx="0" cy="0"/>
          <a:chOff x="0" y="0"/>
          <a:chExt cx="0" cy="0"/>
        </a:xfrm>
      </p:grpSpPr>
      <p:grpSp>
        <p:nvGrpSpPr>
          <p:cNvPr id="27" name="Google Shape;27;p48"/>
          <p:cNvGrpSpPr/>
          <p:nvPr/>
        </p:nvGrpSpPr>
        <p:grpSpPr>
          <a:xfrm>
            <a:off x="520563" y="326550"/>
            <a:ext cx="8079900" cy="426900"/>
            <a:chOff x="552450" y="401675"/>
            <a:chExt cx="8079900" cy="426900"/>
          </a:xfrm>
        </p:grpSpPr>
        <p:sp>
          <p:nvSpPr>
            <p:cNvPr id="28" name="Google Shape;28;p4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4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8"/>
          <p:cNvSpPr txBox="1">
            <a:spLocks noGrp="1"/>
          </p:cNvSpPr>
          <p:nvPr>
            <p:ph type="title"/>
          </p:nvPr>
        </p:nvSpPr>
        <p:spPr>
          <a:xfrm>
            <a:off x="2240456" y="1985865"/>
            <a:ext cx="18837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34" name="Google Shape;34;p48"/>
          <p:cNvSpPr txBox="1">
            <a:spLocks noGrp="1"/>
          </p:cNvSpPr>
          <p:nvPr>
            <p:ph type="subTitle" idx="1"/>
          </p:nvPr>
        </p:nvSpPr>
        <p:spPr>
          <a:xfrm>
            <a:off x="2079550" y="2426200"/>
            <a:ext cx="22296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35" name="Google Shape;35;p48"/>
          <p:cNvSpPr txBox="1">
            <a:spLocks noGrp="1"/>
          </p:cNvSpPr>
          <p:nvPr>
            <p:ph type="title" idx="2"/>
          </p:nvPr>
        </p:nvSpPr>
        <p:spPr>
          <a:xfrm rot="1296">
            <a:off x="4795982" y="3370397"/>
            <a:ext cx="795600" cy="593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6" name="Google Shape;36;p48"/>
          <p:cNvSpPr txBox="1">
            <a:spLocks noGrp="1"/>
          </p:cNvSpPr>
          <p:nvPr>
            <p:ph type="title" idx="3"/>
          </p:nvPr>
        </p:nvSpPr>
        <p:spPr>
          <a:xfrm>
            <a:off x="881056" y="3370847"/>
            <a:ext cx="7956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7" name="Google Shape;37;p48"/>
          <p:cNvSpPr txBox="1">
            <a:spLocks noGrp="1"/>
          </p:cNvSpPr>
          <p:nvPr>
            <p:ph type="title" idx="4"/>
          </p:nvPr>
        </p:nvSpPr>
        <p:spPr>
          <a:xfrm>
            <a:off x="2242402" y="3341825"/>
            <a:ext cx="1879800" cy="400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38" name="Google Shape;38;p48"/>
          <p:cNvSpPr txBox="1">
            <a:spLocks noGrp="1"/>
          </p:cNvSpPr>
          <p:nvPr>
            <p:ph type="subTitle" idx="5"/>
          </p:nvPr>
        </p:nvSpPr>
        <p:spPr>
          <a:xfrm>
            <a:off x="2087410" y="3782550"/>
            <a:ext cx="2229600" cy="53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39" name="Google Shape;39;p48"/>
          <p:cNvSpPr txBox="1">
            <a:spLocks noGrp="1"/>
          </p:cNvSpPr>
          <p:nvPr>
            <p:ph type="title" idx="6"/>
          </p:nvPr>
        </p:nvSpPr>
        <p:spPr>
          <a:xfrm>
            <a:off x="6109156" y="3339725"/>
            <a:ext cx="18837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48"/>
          <p:cNvSpPr txBox="1">
            <a:spLocks noGrp="1"/>
          </p:cNvSpPr>
          <p:nvPr>
            <p:ph type="subTitle" idx="7"/>
          </p:nvPr>
        </p:nvSpPr>
        <p:spPr>
          <a:xfrm>
            <a:off x="5932350" y="3782554"/>
            <a:ext cx="2237400" cy="53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1" name="Google Shape;41;p48"/>
          <p:cNvSpPr txBox="1">
            <a:spLocks noGrp="1"/>
          </p:cNvSpPr>
          <p:nvPr>
            <p:ph type="title" idx="8"/>
          </p:nvPr>
        </p:nvSpPr>
        <p:spPr>
          <a:xfrm>
            <a:off x="6109156" y="1985865"/>
            <a:ext cx="18837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48"/>
          <p:cNvSpPr txBox="1">
            <a:spLocks noGrp="1"/>
          </p:cNvSpPr>
          <p:nvPr>
            <p:ph type="subTitle" idx="9"/>
          </p:nvPr>
        </p:nvSpPr>
        <p:spPr>
          <a:xfrm>
            <a:off x="5932362" y="2424850"/>
            <a:ext cx="2237400" cy="53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3" name="Google Shape;43;p48"/>
          <p:cNvSpPr txBox="1">
            <a:spLocks noGrp="1"/>
          </p:cNvSpPr>
          <p:nvPr>
            <p:ph type="title" idx="13"/>
          </p:nvPr>
        </p:nvSpPr>
        <p:spPr>
          <a:xfrm rot="1296">
            <a:off x="4795981" y="1964342"/>
            <a:ext cx="795600" cy="593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4" name="Google Shape;44;p48"/>
          <p:cNvSpPr txBox="1">
            <a:spLocks noGrp="1"/>
          </p:cNvSpPr>
          <p:nvPr>
            <p:ph type="title" idx="14"/>
          </p:nvPr>
        </p:nvSpPr>
        <p:spPr>
          <a:xfrm rot="1302">
            <a:off x="882700" y="1964200"/>
            <a:ext cx="792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5" name="Google Shape;45;p48"/>
          <p:cNvSpPr txBox="1">
            <a:spLocks noGrp="1"/>
          </p:cNvSpPr>
          <p:nvPr>
            <p:ph type="title" idx="15"/>
          </p:nvPr>
        </p:nvSpPr>
        <p:spPr>
          <a:xfrm>
            <a:off x="720000" y="935913"/>
            <a:ext cx="77040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46" name="Google Shape;46;p48"/>
          <p:cNvGrpSpPr/>
          <p:nvPr/>
        </p:nvGrpSpPr>
        <p:grpSpPr>
          <a:xfrm>
            <a:off x="7764407" y="575481"/>
            <a:ext cx="1308352" cy="1308607"/>
            <a:chOff x="7764407" y="575481"/>
            <a:chExt cx="1308352" cy="1308607"/>
          </a:xfrm>
        </p:grpSpPr>
        <p:sp>
          <p:nvSpPr>
            <p:cNvPr id="47" name="Google Shape;47;p48"/>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 name="Google Shape;48;p48"/>
            <p:cNvGrpSpPr/>
            <p:nvPr/>
          </p:nvGrpSpPr>
          <p:grpSpPr>
            <a:xfrm rot="-846281">
              <a:off x="7879557" y="690583"/>
              <a:ext cx="1078052" cy="1078403"/>
              <a:chOff x="5759760" y="3433415"/>
              <a:chExt cx="583422" cy="583612"/>
            </a:xfrm>
          </p:grpSpPr>
          <p:sp>
            <p:nvSpPr>
              <p:cNvPr id="49" name="Google Shape;49;p48"/>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8"/>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8"/>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8"/>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3" name="Google Shape;53;p48"/>
          <p:cNvSpPr/>
          <p:nvPr/>
        </p:nvSpPr>
        <p:spPr>
          <a:xfrm>
            <a:off x="7455971" y="575487"/>
            <a:ext cx="593886"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4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49"/>
          <p:cNvGrpSpPr/>
          <p:nvPr/>
        </p:nvGrpSpPr>
        <p:grpSpPr>
          <a:xfrm>
            <a:off x="520563" y="326550"/>
            <a:ext cx="8079900" cy="426900"/>
            <a:chOff x="552450" y="401675"/>
            <a:chExt cx="8079900" cy="426900"/>
          </a:xfrm>
        </p:grpSpPr>
        <p:sp>
          <p:nvSpPr>
            <p:cNvPr id="57" name="Google Shape;57;p4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49"/>
          <p:cNvSpPr txBox="1">
            <a:spLocks noGrp="1"/>
          </p:cNvSpPr>
          <p:nvPr>
            <p:ph type="title"/>
          </p:nvPr>
        </p:nvSpPr>
        <p:spPr>
          <a:xfrm>
            <a:off x="4985138" y="2249600"/>
            <a:ext cx="29172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2" name="Google Shape;62;p49"/>
          <p:cNvSpPr txBox="1">
            <a:spLocks noGrp="1"/>
          </p:cNvSpPr>
          <p:nvPr>
            <p:ph type="subTitle" idx="1"/>
          </p:nvPr>
        </p:nvSpPr>
        <p:spPr>
          <a:xfrm rot="462">
            <a:off x="5327088" y="3360687"/>
            <a:ext cx="2233200" cy="63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3" name="Google Shape;63;p49"/>
          <p:cNvSpPr txBox="1">
            <a:spLocks noGrp="1"/>
          </p:cNvSpPr>
          <p:nvPr>
            <p:ph type="title" idx="2"/>
          </p:nvPr>
        </p:nvSpPr>
        <p:spPr>
          <a:xfrm>
            <a:off x="2750750" y="2312875"/>
            <a:ext cx="1550100" cy="90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64" name="Google Shape;64;p49"/>
          <p:cNvSpPr/>
          <p:nvPr/>
        </p:nvSpPr>
        <p:spPr>
          <a:xfrm>
            <a:off x="6227500" y="1103025"/>
            <a:ext cx="1232825" cy="153824"/>
          </a:xfrm>
          <a:custGeom>
            <a:avLst/>
            <a:gdLst/>
            <a:ahLst/>
            <a:cxnLst/>
            <a:rect l="l" t="t" r="r" b="b"/>
            <a:pathLst>
              <a:path w="7583" h="946" extrusionOk="0">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9"/>
          <p:cNvSpPr/>
          <p:nvPr/>
        </p:nvSpPr>
        <p:spPr>
          <a:xfrm>
            <a:off x="7539026" y="1103025"/>
            <a:ext cx="556503" cy="153824"/>
          </a:xfrm>
          <a:custGeom>
            <a:avLst/>
            <a:gdLst/>
            <a:ahLst/>
            <a:cxnLst/>
            <a:rect l="l" t="t" r="r" b="b"/>
            <a:pathLst>
              <a:path w="3423" h="946" extrusionOk="0">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9"/>
          <p:cNvSpPr/>
          <p:nvPr/>
        </p:nvSpPr>
        <p:spPr>
          <a:xfrm>
            <a:off x="273628" y="3000174"/>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67"/>
        <p:cNvGrpSpPr/>
        <p:nvPr/>
      </p:nvGrpSpPr>
      <p:grpSpPr>
        <a:xfrm>
          <a:off x="0" y="0"/>
          <a:ext cx="0" cy="0"/>
          <a:chOff x="0" y="0"/>
          <a:chExt cx="0" cy="0"/>
        </a:xfrm>
      </p:grpSpPr>
      <p:sp>
        <p:nvSpPr>
          <p:cNvPr id="68" name="Google Shape;68;p50"/>
          <p:cNvSpPr/>
          <p:nvPr/>
        </p:nvSpPr>
        <p:spPr>
          <a:xfrm>
            <a:off x="520575" y="819150"/>
            <a:ext cx="8079900" cy="3898800"/>
          </a:xfrm>
          <a:prstGeom prst="roundRect">
            <a:avLst>
              <a:gd name="adj" fmla="val 3542"/>
            </a:avLst>
          </a:pr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 name="Google Shape;69;p50"/>
          <p:cNvGrpSpPr/>
          <p:nvPr/>
        </p:nvGrpSpPr>
        <p:grpSpPr>
          <a:xfrm>
            <a:off x="520563" y="326550"/>
            <a:ext cx="8079900" cy="426900"/>
            <a:chOff x="552450" y="401675"/>
            <a:chExt cx="8079900" cy="426900"/>
          </a:xfrm>
        </p:grpSpPr>
        <p:sp>
          <p:nvSpPr>
            <p:cNvPr id="70" name="Google Shape;70;p50"/>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Google Shape;74;p50"/>
          <p:cNvSpPr txBox="1">
            <a:spLocks noGrp="1"/>
          </p:cNvSpPr>
          <p:nvPr>
            <p:ph type="title"/>
          </p:nvPr>
        </p:nvSpPr>
        <p:spPr>
          <a:xfrm>
            <a:off x="2490600" y="1614600"/>
            <a:ext cx="4162800" cy="923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5" name="Google Shape;75;p50"/>
          <p:cNvSpPr txBox="1">
            <a:spLocks noGrp="1"/>
          </p:cNvSpPr>
          <p:nvPr>
            <p:ph type="subTitle" idx="1"/>
          </p:nvPr>
        </p:nvSpPr>
        <p:spPr>
          <a:xfrm>
            <a:off x="2479125" y="2734850"/>
            <a:ext cx="4162800" cy="104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6" name="Google Shape;76;p50"/>
          <p:cNvSpPr/>
          <p:nvPr/>
        </p:nvSpPr>
        <p:spPr>
          <a:xfrm>
            <a:off x="8038964" y="2136263"/>
            <a:ext cx="200227"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0"/>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0"/>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0"/>
          <p:cNvSpPr/>
          <p:nvPr/>
        </p:nvSpPr>
        <p:spPr>
          <a:xfrm>
            <a:off x="720009" y="4386686"/>
            <a:ext cx="88589"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0"/>
          <p:cNvSpPr/>
          <p:nvPr/>
        </p:nvSpPr>
        <p:spPr>
          <a:xfrm>
            <a:off x="873842" y="4435273"/>
            <a:ext cx="592107"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0"/>
          <p:cNvSpPr/>
          <p:nvPr/>
        </p:nvSpPr>
        <p:spPr>
          <a:xfrm>
            <a:off x="1530695" y="4435273"/>
            <a:ext cx="296180"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0"/>
          <p:cNvSpPr/>
          <p:nvPr/>
        </p:nvSpPr>
        <p:spPr>
          <a:xfrm>
            <a:off x="1891870" y="4386686"/>
            <a:ext cx="8884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0"/>
          <p:cNvSpPr/>
          <p:nvPr/>
        </p:nvSpPr>
        <p:spPr>
          <a:xfrm>
            <a:off x="354510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0"/>
          <p:cNvSpPr/>
          <p:nvPr/>
        </p:nvSpPr>
        <p:spPr>
          <a:xfrm>
            <a:off x="468358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0"/>
          <p:cNvSpPr/>
          <p:nvPr/>
        </p:nvSpPr>
        <p:spPr>
          <a:xfrm>
            <a:off x="2406625"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0"/>
          <p:cNvSpPr/>
          <p:nvPr/>
        </p:nvSpPr>
        <p:spPr>
          <a:xfrm>
            <a:off x="5822061"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87"/>
        <p:cNvGrpSpPr/>
        <p:nvPr/>
      </p:nvGrpSpPr>
      <p:grpSpPr>
        <a:xfrm>
          <a:off x="0" y="0"/>
          <a:ext cx="0" cy="0"/>
          <a:chOff x="0" y="0"/>
          <a:chExt cx="0" cy="0"/>
        </a:xfrm>
      </p:grpSpPr>
      <p:sp>
        <p:nvSpPr>
          <p:cNvPr id="88" name="Google Shape;88;p51"/>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 name="Google Shape;89;p51"/>
          <p:cNvGrpSpPr/>
          <p:nvPr/>
        </p:nvGrpSpPr>
        <p:grpSpPr>
          <a:xfrm>
            <a:off x="520563" y="326550"/>
            <a:ext cx="8079900" cy="426900"/>
            <a:chOff x="552450" y="401675"/>
            <a:chExt cx="8079900" cy="426900"/>
          </a:xfrm>
        </p:grpSpPr>
        <p:sp>
          <p:nvSpPr>
            <p:cNvPr id="90" name="Google Shape;90;p5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p5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5" name="Google Shape;95;p51"/>
          <p:cNvSpPr/>
          <p:nvPr/>
        </p:nvSpPr>
        <p:spPr>
          <a:xfrm>
            <a:off x="670636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 name="Google Shape;96;p51"/>
          <p:cNvGrpSpPr/>
          <p:nvPr/>
        </p:nvGrpSpPr>
        <p:grpSpPr>
          <a:xfrm rot="1454574">
            <a:off x="7429935" y="440631"/>
            <a:ext cx="1199725" cy="1169337"/>
            <a:chOff x="7352644" y="433004"/>
            <a:chExt cx="1199742" cy="1169354"/>
          </a:xfrm>
        </p:grpSpPr>
        <p:sp>
          <p:nvSpPr>
            <p:cNvPr id="97" name="Google Shape;97;p51"/>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1"/>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1"/>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1"/>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51"/>
          <p:cNvSpPr/>
          <p:nvPr/>
        </p:nvSpPr>
        <p:spPr>
          <a:xfrm>
            <a:off x="588721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51"/>
          <p:cNvGrpSpPr/>
          <p:nvPr/>
        </p:nvGrpSpPr>
        <p:grpSpPr>
          <a:xfrm rot="2954896">
            <a:off x="168654" y="4078555"/>
            <a:ext cx="862337" cy="840495"/>
            <a:chOff x="7352644" y="433004"/>
            <a:chExt cx="1199742" cy="1169354"/>
          </a:xfrm>
        </p:grpSpPr>
        <p:sp>
          <p:nvSpPr>
            <p:cNvPr id="103" name="Google Shape;103;p51"/>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1"/>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1"/>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1"/>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7"/>
        <p:cNvGrpSpPr/>
        <p:nvPr/>
      </p:nvGrpSpPr>
      <p:grpSpPr>
        <a:xfrm>
          <a:off x="0" y="0"/>
          <a:ext cx="0" cy="0"/>
          <a:chOff x="0" y="0"/>
          <a:chExt cx="0" cy="0"/>
        </a:xfrm>
      </p:grpSpPr>
      <p:sp>
        <p:nvSpPr>
          <p:cNvPr id="108" name="Google Shape;108;p5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 name="Google Shape;109;p52"/>
          <p:cNvGrpSpPr/>
          <p:nvPr/>
        </p:nvGrpSpPr>
        <p:grpSpPr>
          <a:xfrm>
            <a:off x="520563" y="326550"/>
            <a:ext cx="8079900" cy="426900"/>
            <a:chOff x="552450" y="401675"/>
            <a:chExt cx="8079900" cy="426900"/>
          </a:xfrm>
        </p:grpSpPr>
        <p:sp>
          <p:nvSpPr>
            <p:cNvPr id="110" name="Google Shape;110;p5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 name="Google Shape;114;p52"/>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5" name="Google Shape;115;p52"/>
          <p:cNvSpPr txBox="1">
            <a:spLocks noGrp="1"/>
          </p:cNvSpPr>
          <p:nvPr>
            <p:ph type="title" idx="2"/>
          </p:nvPr>
        </p:nvSpPr>
        <p:spPr>
          <a:xfrm>
            <a:off x="923025" y="2121888"/>
            <a:ext cx="1956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6" name="Google Shape;116;p52"/>
          <p:cNvSpPr txBox="1">
            <a:spLocks noGrp="1"/>
          </p:cNvSpPr>
          <p:nvPr>
            <p:ph type="subTitle" idx="1"/>
          </p:nvPr>
        </p:nvSpPr>
        <p:spPr>
          <a:xfrm>
            <a:off x="922125" y="2571749"/>
            <a:ext cx="1958700" cy="124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7" name="Google Shape;117;p52"/>
          <p:cNvSpPr txBox="1">
            <a:spLocks noGrp="1"/>
          </p:cNvSpPr>
          <p:nvPr>
            <p:ph type="title" idx="3"/>
          </p:nvPr>
        </p:nvSpPr>
        <p:spPr>
          <a:xfrm>
            <a:off x="3526675" y="2121900"/>
            <a:ext cx="1956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8" name="Google Shape;118;p52"/>
          <p:cNvSpPr txBox="1">
            <a:spLocks noGrp="1"/>
          </p:cNvSpPr>
          <p:nvPr>
            <p:ph type="subTitle" idx="4"/>
          </p:nvPr>
        </p:nvSpPr>
        <p:spPr>
          <a:xfrm>
            <a:off x="3526675" y="2571899"/>
            <a:ext cx="1956900" cy="124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9" name="Google Shape;119;p52"/>
          <p:cNvSpPr txBox="1">
            <a:spLocks noGrp="1"/>
          </p:cNvSpPr>
          <p:nvPr>
            <p:ph type="title" idx="5"/>
          </p:nvPr>
        </p:nvSpPr>
        <p:spPr>
          <a:xfrm>
            <a:off x="6130350" y="2121888"/>
            <a:ext cx="1956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0" name="Google Shape;120;p52"/>
          <p:cNvSpPr txBox="1">
            <a:spLocks noGrp="1"/>
          </p:cNvSpPr>
          <p:nvPr>
            <p:ph type="subTitle" idx="6"/>
          </p:nvPr>
        </p:nvSpPr>
        <p:spPr>
          <a:xfrm>
            <a:off x="6130350" y="2571899"/>
            <a:ext cx="1956900" cy="124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1" name="Google Shape;121;p52"/>
          <p:cNvSpPr/>
          <p:nvPr/>
        </p:nvSpPr>
        <p:spPr>
          <a:xfrm>
            <a:off x="6929708" y="969222"/>
            <a:ext cx="196098" cy="195643"/>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2"/>
          <p:cNvSpPr/>
          <p:nvPr/>
        </p:nvSpPr>
        <p:spPr>
          <a:xfrm>
            <a:off x="7194649" y="969228"/>
            <a:ext cx="196097" cy="195643"/>
          </a:xfrm>
          <a:custGeom>
            <a:avLst/>
            <a:gdLst/>
            <a:ahLst/>
            <a:cxnLst/>
            <a:rect l="l" t="t" r="r" b="b"/>
            <a:pathLst>
              <a:path w="949" h="947" extrusionOk="0">
                <a:moveTo>
                  <a:pt x="473" y="1"/>
                </a:moveTo>
                <a:lnTo>
                  <a:pt x="948" y="947"/>
                </a:lnTo>
                <a:lnTo>
                  <a:pt x="0" y="94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2"/>
          <p:cNvSpPr/>
          <p:nvPr/>
        </p:nvSpPr>
        <p:spPr>
          <a:xfrm>
            <a:off x="7489841" y="969228"/>
            <a:ext cx="779478" cy="195655"/>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2"/>
          <p:cNvSpPr/>
          <p:nvPr/>
        </p:nvSpPr>
        <p:spPr>
          <a:xfrm>
            <a:off x="126149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2"/>
          <p:cNvSpPr/>
          <p:nvPr/>
        </p:nvSpPr>
        <p:spPr>
          <a:xfrm>
            <a:off x="92212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2">
    <p:bg>
      <p:bgPr>
        <a:solidFill>
          <a:schemeClr val="lt1"/>
        </a:solidFill>
        <a:effectLst/>
      </p:bgPr>
    </p:bg>
    <p:spTree>
      <p:nvGrpSpPr>
        <p:cNvPr id="1" name="Shape 126"/>
        <p:cNvGrpSpPr/>
        <p:nvPr/>
      </p:nvGrpSpPr>
      <p:grpSpPr>
        <a:xfrm>
          <a:off x="0" y="0"/>
          <a:ext cx="0" cy="0"/>
          <a:chOff x="0" y="0"/>
          <a:chExt cx="0" cy="0"/>
        </a:xfrm>
      </p:grpSpPr>
      <p:sp>
        <p:nvSpPr>
          <p:cNvPr id="127" name="Google Shape;127;p5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 name="Google Shape;128;p53"/>
          <p:cNvGrpSpPr/>
          <p:nvPr/>
        </p:nvGrpSpPr>
        <p:grpSpPr>
          <a:xfrm>
            <a:off x="520563" y="326550"/>
            <a:ext cx="8079900" cy="426900"/>
            <a:chOff x="552450" y="401675"/>
            <a:chExt cx="8079900" cy="426900"/>
          </a:xfrm>
        </p:grpSpPr>
        <p:sp>
          <p:nvSpPr>
            <p:cNvPr id="129" name="Google Shape;129;p5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53"/>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34" name="Google Shape;134;p53"/>
          <p:cNvGrpSpPr/>
          <p:nvPr/>
        </p:nvGrpSpPr>
        <p:grpSpPr>
          <a:xfrm rot="-697191">
            <a:off x="7107083" y="288061"/>
            <a:ext cx="1034120" cy="1034321"/>
            <a:chOff x="7764407" y="575481"/>
            <a:chExt cx="1308352" cy="1308607"/>
          </a:xfrm>
        </p:grpSpPr>
        <p:sp>
          <p:nvSpPr>
            <p:cNvPr id="135" name="Google Shape;135;p5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 name="Google Shape;136;p53"/>
            <p:cNvGrpSpPr/>
            <p:nvPr/>
          </p:nvGrpSpPr>
          <p:grpSpPr>
            <a:xfrm rot="-846281">
              <a:off x="7879557" y="690583"/>
              <a:ext cx="1078052" cy="1078403"/>
              <a:chOff x="5759760" y="3433415"/>
              <a:chExt cx="583422" cy="583612"/>
            </a:xfrm>
          </p:grpSpPr>
          <p:sp>
            <p:nvSpPr>
              <p:cNvPr id="137" name="Google Shape;137;p5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5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1" name="Google Shape;141;p53"/>
          <p:cNvGrpSpPr/>
          <p:nvPr/>
        </p:nvGrpSpPr>
        <p:grpSpPr>
          <a:xfrm rot="-697191">
            <a:off x="8087197" y="914503"/>
            <a:ext cx="673607" cy="673738"/>
            <a:chOff x="7764407" y="575481"/>
            <a:chExt cx="1308352" cy="1308607"/>
          </a:xfrm>
        </p:grpSpPr>
        <p:sp>
          <p:nvSpPr>
            <p:cNvPr id="142" name="Google Shape;142;p5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 name="Google Shape;143;p53"/>
            <p:cNvGrpSpPr/>
            <p:nvPr/>
          </p:nvGrpSpPr>
          <p:grpSpPr>
            <a:xfrm rot="-846281">
              <a:off x="7879557" y="690583"/>
              <a:ext cx="1078052" cy="1078403"/>
              <a:chOff x="5759760" y="3433415"/>
              <a:chExt cx="583422" cy="583612"/>
            </a:xfrm>
          </p:grpSpPr>
          <p:sp>
            <p:nvSpPr>
              <p:cNvPr id="144" name="Google Shape;144;p5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5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4"/>
          <p:cNvSpPr/>
          <p:nvPr/>
        </p:nvSpPr>
        <p:spPr>
          <a:xfrm>
            <a:off x="697000" y="1027900"/>
            <a:ext cx="7727022"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1" name="Google Shape;151;p54"/>
          <p:cNvGrpSpPr/>
          <p:nvPr/>
        </p:nvGrpSpPr>
        <p:grpSpPr>
          <a:xfrm>
            <a:off x="520563" y="326550"/>
            <a:ext cx="8079900" cy="426900"/>
            <a:chOff x="552450" y="401675"/>
            <a:chExt cx="8079900" cy="426900"/>
          </a:xfrm>
        </p:grpSpPr>
        <p:sp>
          <p:nvSpPr>
            <p:cNvPr id="152" name="Google Shape;152;p54"/>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5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p54"/>
          <p:cNvSpPr txBox="1">
            <a:spLocks noGrp="1"/>
          </p:cNvSpPr>
          <p:nvPr>
            <p:ph type="title"/>
          </p:nvPr>
        </p:nvSpPr>
        <p:spPr>
          <a:xfrm>
            <a:off x="1442700" y="1323975"/>
            <a:ext cx="6258600" cy="254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9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grpSp>
        <p:nvGrpSpPr>
          <p:cNvPr id="157" name="Google Shape;157;p54"/>
          <p:cNvGrpSpPr/>
          <p:nvPr/>
        </p:nvGrpSpPr>
        <p:grpSpPr>
          <a:xfrm>
            <a:off x="6180562" y="4095502"/>
            <a:ext cx="2148254" cy="426911"/>
            <a:chOff x="2633694" y="2674236"/>
            <a:chExt cx="1790958" cy="355878"/>
          </a:xfrm>
        </p:grpSpPr>
        <p:sp>
          <p:nvSpPr>
            <p:cNvPr id="158" name="Google Shape;158;p54"/>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4"/>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4"/>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4"/>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4"/>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4"/>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4"/>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4"/>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 name="Google Shape;166;p54"/>
          <p:cNvSpPr/>
          <p:nvPr/>
        </p:nvSpPr>
        <p:spPr>
          <a:xfrm>
            <a:off x="719991" y="4282275"/>
            <a:ext cx="260940"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4"/>
          <p:cNvSpPr/>
          <p:nvPr/>
        </p:nvSpPr>
        <p:spPr>
          <a:xfrm>
            <a:off x="1056825" y="4303691"/>
            <a:ext cx="625008"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4"/>
          <p:cNvSpPr/>
          <p:nvPr/>
        </p:nvSpPr>
        <p:spPr>
          <a:xfrm>
            <a:off x="1850464" y="4303691"/>
            <a:ext cx="428107"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5"/>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endParaRPr/>
          </a:p>
        </p:txBody>
      </p:sp>
      <p:sp>
        <p:nvSpPr>
          <p:cNvPr id="7" name="Google Shape;7;p45"/>
          <p:cNvSpPr txBox="1">
            <a:spLocks noGrp="1"/>
          </p:cNvSpPr>
          <p:nvPr>
            <p:ph type="body" idx="1"/>
          </p:nvPr>
        </p:nvSpPr>
        <p:spPr>
          <a:xfrm>
            <a:off x="720000" y="1619250"/>
            <a:ext cx="7704000" cy="2983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1pPr>
            <a:lvl2pPr marL="914400" marR="0" lvl="1"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2pPr>
            <a:lvl3pPr marL="1371600" marR="0" lvl="2"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3pPr>
            <a:lvl4pPr marL="1828800" marR="0" lvl="3"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4pPr>
            <a:lvl5pPr marL="2286000" marR="0" lvl="4"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5pPr>
            <a:lvl6pPr marL="2743200" marR="0" lvl="5"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6pPr>
            <a:lvl7pPr marL="3200400" marR="0" lvl="6"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7pPr>
            <a:lvl8pPr marL="3657600" marR="0" lvl="7"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8pPr>
            <a:lvl9pPr marL="4114800" marR="0" lvl="8" indent="-317500" algn="l" rtl="0">
              <a:lnSpc>
                <a:spcPct val="100000"/>
              </a:lnSpc>
              <a:spcBef>
                <a:spcPts val="1600"/>
              </a:spcBef>
              <a:spcAft>
                <a:spcPts val="1600"/>
              </a:spcAft>
              <a:buClr>
                <a:schemeClr val="dk1"/>
              </a:buClr>
              <a:buSzPts val="1400"/>
              <a:buFont typeface="Cabin"/>
              <a:buChar char="■"/>
              <a:defRPr sz="1400" b="0" i="0" u="none" strike="noStrike" cap="none">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hyperlink" Target="https://issuu.com/stephania230/docs/stephan_a.salmer_n.30.542.120.antolog_a._sumativa_"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ngwing.com/es/free-png-trsph#google_vignette"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www.slideshare.net/wariodark/gestion-de-memoria-584112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antoniofernandez.webcindario.com/sa.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www.areatecnologia.com/sistemas-operativos.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s://www.administracionderedes.com/sistemas-operativos/componentes-de-un-sistema-operativ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sistemasoperativos05blog.wordpress.com/2016/05/20/gestion-de-los-recurso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hyperlink" Target="https://www.slideshare.net/slideshow/seguridad-y-proteccion-73817531/7381753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educacion.sanjuan.edu.ar/mesj/LinkClick.aspx?fileticket=4iNM6zi48b0%3D&amp;tabid=678&amp;mid=174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hyperlink" Target="https://ctt2019.blogspot.com/2019/03/blog-post.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hyperlink" Target="https://belleza-estetica.com.ar/cuales-son-las-5-funciones-basicas-del-sistema-operativ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hyperlink" Target="https://issuu.com/mariapao_17/docs/revista/s/113547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hyperlink" Target="https://www.youtube.com/watch?v=1C8x3nn-u_w&amp;ab_channel=TecnoM%C3%A1tica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humanidades.com/objetivos/"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hyperlink" Target="https://www.youtube.com/watch?v=KAfkFyyok8I&amp;ab_channel=ElTutor"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oncepto.de/windows-2/" TargetMode="External"/><Relationship Id="rId7" Type="http://schemas.openxmlformats.org/officeDocument/2006/relationships/hyperlink" Target="https://www.geeknetic.es/MS-DOS/que-es-y-para-que-sirve"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hyperlink" Target="https://concepto.de/estructura/" TargetMode="External"/><Relationship Id="rId4" Type="http://schemas.openxmlformats.org/officeDocument/2006/relationships/hyperlink" Target="https://concepto.de/usuario/"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definicion.de/funcion/"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definicion.de/windows/" TargetMode="External"/><Relationship Id="rId5" Type="http://schemas.openxmlformats.org/officeDocument/2006/relationships/hyperlink" Target="https://definicion.de/archivo/" TargetMode="External"/><Relationship Id="rId4" Type="http://schemas.openxmlformats.org/officeDocument/2006/relationships/hyperlink" Target="https://definicion.de/comand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desarrollarinclusion.cilsa.org/tecnologia-inclusiva/que-es-un-sistema-operativ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https://rockstargames.fandom.com/es/wiki/MS-DO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www.slideshare.net/HectorL3/unix-70791816)"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1000logos.net/macos-logo/"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hyperlink" Target="https://github.com/mikeroyal/Perfect-Ubuntu-Guid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qXPE6Lzwbe0&amp;list=PLCl11UFjHurA4heLxEmd9yCapuE49TtUE&amp;index=1&amp;ab_channel=Andr%C3%A9sWeitzel%5b.archivo%5d"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www.youtube.com/watch?v=KAfkFyyok8I&amp;ab_channel=ElTutor" TargetMode="External"/><Relationship Id="rId4" Type="http://schemas.openxmlformats.org/officeDocument/2006/relationships/hyperlink" Target="https://www.youtube.com/watch?v=1C8x3nn-u_w&amp;ab_channel=TecnoM%C3%A1ticas" TargetMode="External"/></Relationships>
</file>

<file path=ppt/slides/_rels/slide38.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39.xml"/><Relationship Id="rId7" Type="http://schemas.openxmlformats.org/officeDocument/2006/relationships/slide" Target="slide51.xml"/><Relationship Id="rId12" Type="http://schemas.openxmlformats.org/officeDocument/2006/relationships/slide" Target="slide67.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slide" Target="slide48.xml"/><Relationship Id="rId11" Type="http://schemas.openxmlformats.org/officeDocument/2006/relationships/slide" Target="slide64.xml"/><Relationship Id="rId5" Type="http://schemas.openxmlformats.org/officeDocument/2006/relationships/slide" Target="slide45.xml"/><Relationship Id="rId10" Type="http://schemas.openxmlformats.org/officeDocument/2006/relationships/slide" Target="slide61.xml"/><Relationship Id="rId4" Type="http://schemas.openxmlformats.org/officeDocument/2006/relationships/slide" Target="slide42.xml"/><Relationship Id="rId9" Type="http://schemas.openxmlformats.org/officeDocument/2006/relationships/slide" Target="slide58.xml"/></Relationships>
</file>

<file path=ppt/slides/_rels/slide3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3" Type="http://schemas.openxmlformats.org/officeDocument/2006/relationships/hyperlink" Target="https://concepto.de/informatica/"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oncepto.de/metafora-2/" TargetMode="External"/><Relationship Id="rId4" Type="http://schemas.openxmlformats.org/officeDocument/2006/relationships/hyperlink" Target="https://concepto.de/informacio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slide" Target="slide44.xml"/></Relationships>
</file>

<file path=ppt/slides/_rels/slide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slide" Target="slide47.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3.jpeg"/></Relationships>
</file>

<file path=ppt/slides/_rels/slide48.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slide" Target="slide50.xml"/></Relationships>
</file>

<file path=ppt/slides/_rels/slide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keepcoding.io/blog/que-es-un-sistema-de-archivos/"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4.jpeg"/></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slide" Target="slide53.xml"/></Relationships>
</file>

<file path=ppt/slides/_rels/slide52.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37.jpeg"/></Relationships>
</file>

<file path=ppt/slides/_rels/slide53.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image" Target="../media/image39.jpeg"/></Relationships>
</file>

<file path=ppt/slides/_rels/slide54.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4.jpeg"/></Relationships>
</file>

<file path=ppt/slides/_rels/slide55.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slide" Target="slide56.xml"/></Relationships>
</file>

<file path=ppt/slides/_rels/slide5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38.jpeg"/></Relationships>
</file>

<file path=ppt/slides/_rels/slide5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43.jpeg"/><Relationship Id="rId4" Type="http://schemas.openxmlformats.org/officeDocument/2006/relationships/image" Target="../media/image42.jpeg"/></Relationships>
</file>

<file path=ppt/slides/_rels/slide58.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slide" Target="slide60.xml"/></Relationships>
</file>

<file path=ppt/slides/_rels/slide59.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hyperlink" Target="http://es.wikipedia.org/wiki/Int%C3%A9rprete_de_comando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es.wikipedia.org/wiki/Lenguaje_interpretado" TargetMode="External"/><Relationship Id="rId5" Type="http://schemas.openxmlformats.org/officeDocument/2006/relationships/hyperlink" Target="http://es.wikipedia.org/wiki/L%C3%ADnea_de_comandos" TargetMode="External"/><Relationship Id="rId4" Type="http://schemas.openxmlformats.org/officeDocument/2006/relationships/hyperlink" Target="http://es.wikipedia.org/wiki/Interfaz_gr%C3%A1fica_de_usuario" TargetMode="External"/></Relationships>
</file>

<file path=ppt/slides/_rels/slide60.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46.jpeg"/></Relationships>
</file>

<file path=ppt/slides/_rels/slide61.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slide" Target="slide63.xml"/></Relationships>
</file>

<file path=ppt/slides/_rels/slide62.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image" Target="../media/image48.jpeg"/></Relationships>
</file>

<file path=ppt/slides/_rels/slide63.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50.jpeg"/></Relationships>
</file>

<file path=ppt/slides/_rels/slide64.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slide" Target="slide66.xml"/></Relationships>
</file>

<file path=ppt/slides/_rels/slide6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53.jpeg"/><Relationship Id="rId4" Type="http://schemas.openxmlformats.org/officeDocument/2006/relationships/image" Target="../media/image52.jpeg"/></Relationships>
</file>

<file path=ppt/slides/_rels/slide66.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67.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slide" Target="slide69.xml"/></Relationships>
</file>

<file path=ppt/slides/_rels/slide68.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57.jpeg"/><Relationship Id="rId4" Type="http://schemas.openxmlformats.org/officeDocument/2006/relationships/image" Target="../media/image56.jpeg"/></Relationships>
</file>

<file path=ppt/slides/_rels/slide69.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58.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youtube.com/playlist?list=PLCl11UFjHurA4heLxEmd9yCapuE49TtUE" TargetMode="External"/></Relationships>
</file>

<file path=ppt/slides/_rels/slide70.xml.rels><?xml version="1.0" encoding="UTF-8" standalone="yes"?>
<Relationships xmlns="http://schemas.openxmlformats.org/package/2006/relationships"><Relationship Id="rId8" Type="http://schemas.openxmlformats.org/officeDocument/2006/relationships/hyperlink" Target="https://concepto.de/sistema-operativo/" TargetMode="External"/><Relationship Id="rId3" Type="http://schemas.openxmlformats.org/officeDocument/2006/relationships/hyperlink" Target="https://www.ionos.es/digitalguide/servidores/know-how/sistemas-de-archivos/" TargetMode="External"/><Relationship Id="rId7" Type="http://schemas.openxmlformats.org/officeDocument/2006/relationships/hyperlink" Target="https://psicologiaymente.com/miscelanea/funciones-sistema-operativo" TargetMode="External"/><Relationship Id="rId2" Type="http://schemas.openxmlformats.org/officeDocument/2006/relationships/hyperlink" Target="https://desarrollarinclusion.cilsa.org/tecnologia-inclusiva/que-es-un-sistema-operativo/" TargetMode="External"/><Relationship Id="rId1" Type="http://schemas.openxmlformats.org/officeDocument/2006/relationships/slideLayout" Target="../slideLayouts/slideLayout2.xml"/><Relationship Id="rId6" Type="http://schemas.openxmlformats.org/officeDocument/2006/relationships/hyperlink" Target="https://www.ionos.es/digitalguide/servidores/know-how/que-es-el-kernel/" TargetMode="External"/><Relationship Id="rId5" Type="http://schemas.openxmlformats.org/officeDocument/2006/relationships/hyperlink" Target="https://elpuig.xeill.net/Members/vcarceler/c1/didactica/apuntes/ud3/na3" TargetMode="External"/><Relationship Id="rId4" Type="http://schemas.openxmlformats.org/officeDocument/2006/relationships/hyperlink" Target="https://concepto.de/archivo-informatico/" TargetMode="External"/><Relationship Id="rId9" Type="http://schemas.openxmlformats.org/officeDocument/2006/relationships/hyperlink" Target="https://humanidades.com/sistema-operativo-windows/"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hostinger.co/tutoriales/que-es-ubuntu#:~:text=Ubuntu%20es%20un%20popular%20sistema,que%20era%20dif%C3%ADcil%20de%20instalar" TargetMode="External"/><Relationship Id="rId3" Type="http://schemas.openxmlformats.org/officeDocument/2006/relationships/hyperlink" Target="https://definicion.de/ms-dos/" TargetMode="External"/><Relationship Id="rId7" Type="http://schemas.openxmlformats.org/officeDocument/2006/relationships/hyperlink" Target="https://mac-center.com/blogs/mac-center/macos-que-es-y-como-funciona" TargetMode="External"/><Relationship Id="rId2" Type="http://schemas.openxmlformats.org/officeDocument/2006/relationships/hyperlink" Target="https://concepto.de/ms-dos/#:~:text=El%20MS%2DDOS%20fue%20creado,perteneciente%20a%20Seattle%20Computer%20Products" TargetMode="External"/><Relationship Id="rId1" Type="http://schemas.openxmlformats.org/officeDocument/2006/relationships/slideLayout" Target="../slideLayouts/slideLayout2.xml"/><Relationship Id="rId6" Type="http://schemas.openxmlformats.org/officeDocument/2006/relationships/hyperlink" Target="https://www.k-tuin.com/blog/historia-evolucion-mac-macintosh" TargetMode="External"/><Relationship Id="rId5" Type="http://schemas.openxmlformats.org/officeDocument/2006/relationships/hyperlink" Target="https://www.fyccorp.com/articulo-unix:-la-simplicidad-del-ingenio#:~:text=Unix%2C%20se%20caracteriza%20por%20ser,que%20puede%20mantener%20varios%20procesos" TargetMode="External"/><Relationship Id="rId4" Type="http://schemas.openxmlformats.org/officeDocument/2006/relationships/hyperlink" Target="https://edu.gcfglobal.org/es/informatica-basica/sistemas-operativos-la-familia-unix/1/" TargetMode="External"/><Relationship Id="rId9" Type="http://schemas.openxmlformats.org/officeDocument/2006/relationships/hyperlink" Target="https://www.piensasolutions.com/blog/que-es-ubuntu-guia-sobre-este-sistema-operativo"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ionos.es/digitalguide/servidores/know-how/el-sistema-operativo/"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ionos.es/digitalguide/servidores/know-how/linux-una-alternativa-a-windows-de-bajo-coste/" TargetMode="External"/><Relationship Id="rId7" Type="http://schemas.openxmlformats.org/officeDocument/2006/relationships/hyperlink" Target="https://www.ionos.es/digitalguide/servidores/know-how/sistemas-de-archivo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s://www.ionos.es/digitalguide/servidores/know-how/que-es-la-memoria-ram/" TargetMode="External"/><Relationship Id="rId5" Type="http://schemas.openxmlformats.org/officeDocument/2006/relationships/hyperlink" Target="https://www.ionos.es/digitalguide/servidores/know-how/que-es-kvm/" TargetMode="External"/><Relationship Id="rId4" Type="http://schemas.openxmlformats.org/officeDocument/2006/relationships/hyperlink" Target="https://www.ionos.es/digitalguide/servidores/configuracion/virtualizac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1"/>
          <p:cNvGrpSpPr/>
          <p:nvPr/>
        </p:nvGrpSpPr>
        <p:grpSpPr>
          <a:xfrm>
            <a:off x="6355880" y="1044847"/>
            <a:ext cx="1905829" cy="1550748"/>
            <a:chOff x="6707002" y="1482876"/>
            <a:chExt cx="1471342" cy="1197211"/>
          </a:xfrm>
        </p:grpSpPr>
        <p:sp>
          <p:nvSpPr>
            <p:cNvPr id="505" name="Google Shape;505;p1"/>
            <p:cNvSpPr/>
            <p:nvPr/>
          </p:nvSpPr>
          <p:spPr>
            <a:xfrm>
              <a:off x="7203122" y="1931938"/>
              <a:ext cx="366304" cy="366752"/>
            </a:xfrm>
            <a:custGeom>
              <a:avLst/>
              <a:gdLst/>
              <a:ahLst/>
              <a:cxnLst/>
              <a:rect l="l" t="t" r="r" b="b"/>
              <a:pathLst>
                <a:path w="2452" h="2455" extrusionOk="0">
                  <a:moveTo>
                    <a:pt x="1226" y="2454"/>
                  </a:moveTo>
                  <a:cubicBezTo>
                    <a:pt x="1902" y="2454"/>
                    <a:pt x="2451" y="1903"/>
                    <a:pt x="2451" y="1226"/>
                  </a:cubicBezTo>
                  <a:cubicBezTo>
                    <a:pt x="2451" y="552"/>
                    <a:pt x="1902" y="1"/>
                    <a:pt x="1226" y="1"/>
                  </a:cubicBezTo>
                  <a:cubicBezTo>
                    <a:pt x="549" y="1"/>
                    <a:pt x="0" y="552"/>
                    <a:pt x="0" y="1226"/>
                  </a:cubicBezTo>
                  <a:cubicBezTo>
                    <a:pt x="0" y="1903"/>
                    <a:pt x="553" y="2454"/>
                    <a:pt x="1226" y="2454"/>
                  </a:cubicBez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
            <p:cNvSpPr/>
            <p:nvPr/>
          </p:nvSpPr>
          <p:spPr>
            <a:xfrm>
              <a:off x="6707002" y="1482876"/>
              <a:ext cx="1471342" cy="119721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7" name="Google Shape;507;p1"/>
          <p:cNvSpPr/>
          <p:nvPr/>
        </p:nvSpPr>
        <p:spPr>
          <a:xfrm>
            <a:off x="8016245" y="2570874"/>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
          <p:cNvSpPr/>
          <p:nvPr/>
        </p:nvSpPr>
        <p:spPr>
          <a:xfrm>
            <a:off x="6934521" y="2886981"/>
            <a:ext cx="1270413" cy="1124608"/>
          </a:xfrm>
          <a:custGeom>
            <a:avLst/>
            <a:gdLst/>
            <a:ahLst/>
            <a:cxnLst/>
            <a:rect l="l" t="t" r="r" b="b"/>
            <a:pathLst>
              <a:path w="8504" h="7528" extrusionOk="0">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
          <p:cNvSpPr/>
          <p:nvPr/>
        </p:nvSpPr>
        <p:spPr>
          <a:xfrm>
            <a:off x="7198790" y="3220117"/>
            <a:ext cx="967151" cy="791468"/>
          </a:xfrm>
          <a:custGeom>
            <a:avLst/>
            <a:gdLst/>
            <a:ahLst/>
            <a:cxnLst/>
            <a:rect l="l" t="t" r="r" b="b"/>
            <a:pathLst>
              <a:path w="6474" h="5298" extrusionOk="0">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
          <p:cNvSpPr/>
          <p:nvPr/>
        </p:nvSpPr>
        <p:spPr>
          <a:xfrm>
            <a:off x="7186540" y="2956446"/>
            <a:ext cx="912773" cy="1002258"/>
          </a:xfrm>
          <a:custGeom>
            <a:avLst/>
            <a:gdLst/>
            <a:ahLst/>
            <a:cxnLst/>
            <a:rect l="l" t="t" r="r" b="b"/>
            <a:pathLst>
              <a:path w="6110" h="6709" extrusionOk="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
          <p:cNvSpPr/>
          <p:nvPr/>
        </p:nvSpPr>
        <p:spPr>
          <a:xfrm>
            <a:off x="7322335" y="3348442"/>
            <a:ext cx="776977" cy="613097"/>
          </a:xfrm>
          <a:custGeom>
            <a:avLst/>
            <a:gdLst/>
            <a:ahLst/>
            <a:cxnLst/>
            <a:rect l="l" t="t" r="r" b="b"/>
            <a:pathLst>
              <a:path w="5201" h="4104" extrusionOk="0">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
          <p:cNvSpPr/>
          <p:nvPr/>
        </p:nvSpPr>
        <p:spPr>
          <a:xfrm>
            <a:off x="5689814" y="2443147"/>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
          <p:cNvSpPr/>
          <p:nvPr/>
        </p:nvSpPr>
        <p:spPr>
          <a:xfrm>
            <a:off x="5792146" y="2488262"/>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
          <p:cNvSpPr/>
          <p:nvPr/>
        </p:nvSpPr>
        <p:spPr>
          <a:xfrm>
            <a:off x="5776161" y="2566691"/>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
          <p:cNvSpPr/>
          <p:nvPr/>
        </p:nvSpPr>
        <p:spPr>
          <a:xfrm>
            <a:off x="6226867" y="2925075"/>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Pérez Ivan Alejandro G1 2823513 </a:t>
            </a:r>
            <a:endParaRPr/>
          </a:p>
        </p:txBody>
      </p:sp>
      <p:sp>
        <p:nvSpPr>
          <p:cNvPr id="517" name="Google Shape;517;p1"/>
          <p:cNvSpPr txBox="1">
            <a:spLocks noGrp="1"/>
          </p:cNvSpPr>
          <p:nvPr>
            <p:ph type="ctrTitle"/>
          </p:nvPr>
        </p:nvSpPr>
        <p:spPr>
          <a:xfrm>
            <a:off x="956175" y="1296625"/>
            <a:ext cx="4732500" cy="2528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100"/>
              <a:buFont typeface="Arial"/>
              <a:buNone/>
            </a:pPr>
            <a:r>
              <a:rPr lang="en">
                <a:solidFill>
                  <a:schemeClr val="dk1"/>
                </a:solidFill>
              </a:rPr>
              <a:t>Sistema operativo</a:t>
            </a:r>
            <a:endParaRPr>
              <a:solidFill>
                <a:schemeClr val="dk2"/>
              </a:solidFill>
            </a:endParaRPr>
          </a:p>
        </p:txBody>
      </p:sp>
      <p:sp>
        <p:nvSpPr>
          <p:cNvPr id="518" name="Google Shape;518;p1"/>
          <p:cNvSpPr/>
          <p:nvPr/>
        </p:nvSpPr>
        <p:spPr>
          <a:xfrm>
            <a:off x="627245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
          <p:cNvSpPr/>
          <p:nvPr/>
        </p:nvSpPr>
        <p:spPr>
          <a:xfrm>
            <a:off x="741093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
          <p:cNvSpPr/>
          <p:nvPr/>
        </p:nvSpPr>
        <p:spPr>
          <a:xfrm>
            <a:off x="5133975"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
          <p:cNvSpPr txBox="1">
            <a:spLocks noGrp="1"/>
          </p:cNvSpPr>
          <p:nvPr>
            <p:ph type="title"/>
          </p:nvPr>
        </p:nvSpPr>
        <p:spPr>
          <a:xfrm>
            <a:off x="720000" y="969225"/>
            <a:ext cx="3887700" cy="705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Figura 4 </a:t>
            </a:r>
            <a:endParaRPr/>
          </a:p>
          <a:p>
            <a:pPr marL="0" lvl="0" indent="0" algn="l" rtl="0">
              <a:lnSpc>
                <a:spcPct val="100000"/>
              </a:lnSpc>
              <a:spcBef>
                <a:spcPts val="0"/>
              </a:spcBef>
              <a:spcAft>
                <a:spcPts val="0"/>
              </a:spcAft>
              <a:buSzPts val="2800"/>
              <a:buNone/>
            </a:pPr>
            <a:r>
              <a:rPr lang="en"/>
              <a:t>¿Que </a:t>
            </a:r>
            <a:r>
              <a:rPr lang="en">
                <a:solidFill>
                  <a:srgbClr val="0E2A47"/>
                </a:solidFill>
              </a:rPr>
              <a:t>es un Kernel?</a:t>
            </a:r>
            <a:endParaRPr>
              <a:solidFill>
                <a:srgbClr val="0E2A47"/>
              </a:solidFill>
            </a:endParaRPr>
          </a:p>
        </p:txBody>
      </p:sp>
      <p:pic>
        <p:nvPicPr>
          <p:cNvPr id="604" name="Google Shape;604;p10"/>
          <p:cNvPicPr preferRelativeResize="0"/>
          <p:nvPr/>
        </p:nvPicPr>
        <p:blipFill>
          <a:blip r:embed="rId3">
            <a:alphaModFix/>
          </a:blip>
          <a:stretch>
            <a:fillRect/>
          </a:stretch>
        </p:blipFill>
        <p:spPr>
          <a:xfrm>
            <a:off x="720725" y="1841125"/>
            <a:ext cx="3765550" cy="2236075"/>
          </a:xfrm>
          <a:prstGeom prst="rect">
            <a:avLst/>
          </a:prstGeom>
          <a:noFill/>
          <a:ln>
            <a:noFill/>
          </a:ln>
        </p:spPr>
      </p:pic>
      <p:sp>
        <p:nvSpPr>
          <p:cNvPr id="605" name="Google Shape;605;p10"/>
          <p:cNvSpPr txBox="1"/>
          <p:nvPr/>
        </p:nvSpPr>
        <p:spPr>
          <a:xfrm>
            <a:off x="4768275" y="1983675"/>
            <a:ext cx="2116800" cy="18552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i="1">
                <a:solidFill>
                  <a:schemeClr val="hlink"/>
                </a:solidFill>
                <a:latin typeface="Times New Roman"/>
                <a:ea typeface="Times New Roman"/>
                <a:cs typeface="Times New Roman"/>
                <a:sym typeface="Times New Roman"/>
              </a:rPr>
              <a:t>Nota: Issuu,2023 </a:t>
            </a:r>
            <a:r>
              <a:rPr lang="en" sz="900"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https://issuu.com/stephania230/docs/stephan_a.salmer_n.30.542.120.antolog_a._sumativa_</a:t>
            </a:r>
            <a:endParaRPr sz="900" u="sng">
              <a:solidFill>
                <a:srgbClr val="0563C1"/>
              </a:solidFill>
              <a:latin typeface="Calibri"/>
              <a:ea typeface="Calibri"/>
              <a:cs typeface="Calibri"/>
              <a:sym typeface="Calibri"/>
            </a:endParaRPr>
          </a:p>
          <a:p>
            <a:pPr marL="0" lvl="0" indent="0" algn="l" rtl="0">
              <a:lnSpc>
                <a:spcPct val="107916"/>
              </a:lnSpc>
              <a:spcBef>
                <a:spcPts val="800"/>
              </a:spcBef>
              <a:spcAft>
                <a:spcPts val="0"/>
              </a:spcAft>
              <a:buClr>
                <a:schemeClr val="hlink"/>
              </a:buClr>
              <a:buSzPts val="1100"/>
              <a:buFont typeface="Arial"/>
              <a:buNone/>
            </a:pPr>
            <a:endParaRPr sz="900">
              <a:solidFill>
                <a:schemeClr val="hlink"/>
              </a:solidFill>
              <a:latin typeface="Calibri"/>
              <a:ea typeface="Calibri"/>
              <a:cs typeface="Calibri"/>
              <a:sym typeface="Calibri"/>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1"/>
          <p:cNvSpPr txBox="1">
            <a:spLocks noGrp="1"/>
          </p:cNvSpPr>
          <p:nvPr>
            <p:ph type="title"/>
          </p:nvPr>
        </p:nvSpPr>
        <p:spPr>
          <a:xfrm>
            <a:off x="720000" y="969225"/>
            <a:ext cx="73842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Funciones de un </a:t>
            </a:r>
            <a:r>
              <a:rPr lang="en">
                <a:solidFill>
                  <a:srgbClr val="0E2A47"/>
                </a:solidFill>
              </a:rPr>
              <a:t>sistema operativo</a:t>
            </a:r>
            <a:endParaRPr>
              <a:solidFill>
                <a:srgbClr val="0E2A47"/>
              </a:solidFill>
            </a:endParaRPr>
          </a:p>
        </p:txBody>
      </p:sp>
      <p:sp>
        <p:nvSpPr>
          <p:cNvPr id="611" name="Google Shape;611;p11"/>
          <p:cNvSpPr txBox="1"/>
          <p:nvPr/>
        </p:nvSpPr>
        <p:spPr>
          <a:xfrm>
            <a:off x="848350" y="1463675"/>
            <a:ext cx="3799200" cy="29895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800"/>
              </a:spcAft>
              <a:buClr>
                <a:schemeClr val="hlink"/>
              </a:buClr>
              <a:buSzPts val="1200"/>
              <a:buFont typeface="Times New Roman"/>
              <a:buChar char="★"/>
            </a:pPr>
            <a:r>
              <a:rPr lang="en" sz="1200" b="1">
                <a:solidFill>
                  <a:schemeClr val="hlink"/>
                </a:solidFill>
                <a:latin typeface="Times New Roman"/>
                <a:ea typeface="Times New Roman"/>
                <a:cs typeface="Times New Roman"/>
                <a:sym typeface="Times New Roman"/>
              </a:rPr>
              <a:t>Gestionar procesos </a:t>
            </a:r>
            <a:r>
              <a:rPr lang="en" sz="1200">
                <a:solidFill>
                  <a:schemeClr val="hlink"/>
                </a:solidFill>
                <a:latin typeface="Times New Roman"/>
                <a:ea typeface="Times New Roman"/>
                <a:cs typeface="Times New Roman"/>
                <a:sym typeface="Times New Roman"/>
              </a:rPr>
              <a:t>Una de las funciones más importantes del sistema operativo es la gestión de procesos, procesos los cuales son los recursos que necesita el programa para ejecutarse. Para ello, </a:t>
            </a:r>
            <a:r>
              <a:rPr lang="en" sz="1200" b="1">
                <a:solidFill>
                  <a:schemeClr val="hlink"/>
                </a:solidFill>
                <a:latin typeface="Times New Roman"/>
                <a:ea typeface="Times New Roman"/>
                <a:cs typeface="Times New Roman"/>
                <a:sym typeface="Times New Roman"/>
              </a:rPr>
              <a:t>crea y elimina procesos, los para y los reanuda. Esto</a:t>
            </a:r>
            <a:r>
              <a:rPr lang="en" sz="1200">
                <a:solidFill>
                  <a:schemeClr val="hlink"/>
                </a:solidFill>
                <a:latin typeface="Times New Roman"/>
                <a:ea typeface="Times New Roman"/>
                <a:cs typeface="Times New Roman"/>
                <a:sym typeface="Times New Roman"/>
              </a:rPr>
              <a:t> implica el uso de la memoria, del tiempo de la CPU (Unidad Central de Procesamiento) y los archivos a los que la aplicación necesita acceder para poder funcionar correctamente. La gestión de procesos </a:t>
            </a:r>
            <a:r>
              <a:rPr lang="en" sz="1200" b="1">
                <a:solidFill>
                  <a:schemeClr val="hlink"/>
                </a:solidFill>
                <a:latin typeface="Times New Roman"/>
                <a:ea typeface="Times New Roman"/>
                <a:cs typeface="Times New Roman"/>
                <a:sym typeface="Times New Roman"/>
              </a:rPr>
              <a:t>se establece en base a cómo de prioritarias son las tareas que se van a realizar</a:t>
            </a:r>
            <a:r>
              <a:rPr lang="en" sz="1200">
                <a:solidFill>
                  <a:schemeClr val="hlink"/>
                </a:solidFill>
                <a:latin typeface="Times New Roman"/>
                <a:ea typeface="Times New Roman"/>
                <a:cs typeface="Times New Roman"/>
                <a:sym typeface="Times New Roman"/>
              </a:rPr>
              <a:t>. Esto es, habitualmente, una ventaja, dado que permite agilizar el sistema. Sin embargo, a veces quedan tareas que el sistema ha interpretado como pocos importantes y las ha dejado sin ejecutar. (Bellaestetica,2024)</a:t>
            </a:r>
            <a:endParaRPr sz="1200">
              <a:solidFill>
                <a:schemeClr val="hlink"/>
              </a:solidFill>
              <a:latin typeface="Times New Roman"/>
              <a:ea typeface="Times New Roman"/>
              <a:cs typeface="Times New Roman"/>
              <a:sym typeface="Times New Roman"/>
            </a:endParaRPr>
          </a:p>
        </p:txBody>
      </p:sp>
      <p:sp>
        <p:nvSpPr>
          <p:cNvPr id="612" name="Google Shape;612;p11"/>
          <p:cNvSpPr txBox="1"/>
          <p:nvPr/>
        </p:nvSpPr>
        <p:spPr>
          <a:xfrm>
            <a:off x="4861500" y="3922450"/>
            <a:ext cx="3631800" cy="6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Cabin"/>
                <a:ea typeface="Cabin"/>
                <a:cs typeface="Cabin"/>
                <a:sym typeface="Cabin"/>
              </a:rPr>
              <a:t>PNGWing,s,f</a:t>
            </a:r>
            <a:r>
              <a:rPr lang="en">
                <a:solidFill>
                  <a:schemeClr val="dk1"/>
                </a:solidFill>
                <a:latin typeface="Cabin"/>
                <a:ea typeface="Cabin"/>
                <a:cs typeface="Cabin"/>
                <a:sym typeface="Cabin"/>
              </a:rPr>
              <a:t>. </a:t>
            </a:r>
            <a:r>
              <a:rPr lang="en" sz="700" u="sng">
                <a:solidFill>
                  <a:schemeClr val="hlink"/>
                </a:solidFill>
                <a:latin typeface="Cabin"/>
                <a:ea typeface="Cabin"/>
                <a:cs typeface="Cabin"/>
                <a:sym typeface="Cabin"/>
                <a:hlinkClick r:id="rId3"/>
              </a:rPr>
              <a:t>https://www.pngwing.com/es/free-png-trsph#google_vignette</a:t>
            </a:r>
            <a:endParaRPr sz="700">
              <a:solidFill>
                <a:schemeClr val="dk1"/>
              </a:solidFill>
              <a:latin typeface="Cabin"/>
              <a:ea typeface="Cabin"/>
              <a:cs typeface="Cabin"/>
              <a:sym typeface="Cabin"/>
            </a:endParaRPr>
          </a:p>
          <a:p>
            <a:pPr marL="0" lvl="0" indent="0" algn="l" rtl="0">
              <a:spcBef>
                <a:spcPts val="0"/>
              </a:spcBef>
              <a:spcAft>
                <a:spcPts val="0"/>
              </a:spcAft>
              <a:buNone/>
            </a:pPr>
            <a:endParaRPr>
              <a:solidFill>
                <a:schemeClr val="dk1"/>
              </a:solidFill>
              <a:latin typeface="Cabin"/>
              <a:ea typeface="Cabin"/>
              <a:cs typeface="Cabin"/>
              <a:sym typeface="Cabin"/>
            </a:endParaRPr>
          </a:p>
        </p:txBody>
      </p:sp>
      <p:pic>
        <p:nvPicPr>
          <p:cNvPr id="613" name="Google Shape;613;p11"/>
          <p:cNvPicPr preferRelativeResize="0"/>
          <p:nvPr/>
        </p:nvPicPr>
        <p:blipFill>
          <a:blip r:embed="rId4">
            <a:alphaModFix/>
          </a:blip>
          <a:stretch>
            <a:fillRect/>
          </a:stretch>
        </p:blipFill>
        <p:spPr>
          <a:xfrm>
            <a:off x="4861500" y="2270113"/>
            <a:ext cx="3542775" cy="1736725"/>
          </a:xfrm>
          <a:prstGeom prst="rect">
            <a:avLst/>
          </a:prstGeom>
          <a:noFill/>
          <a:ln>
            <a:noFill/>
          </a:ln>
        </p:spPr>
      </p:pic>
      <p:sp>
        <p:nvSpPr>
          <p:cNvPr id="614" name="Google Shape;614;p11"/>
          <p:cNvSpPr txBox="1"/>
          <p:nvPr/>
        </p:nvSpPr>
        <p:spPr>
          <a:xfrm>
            <a:off x="5034900" y="1565925"/>
            <a:ext cx="30225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Figura 5 </a:t>
            </a:r>
            <a:endParaRPr i="1">
              <a:solidFill>
                <a:schemeClr val="dk1"/>
              </a:solidFill>
              <a:latin typeface="Cabin"/>
              <a:ea typeface="Cabin"/>
              <a:cs typeface="Cabin"/>
              <a:sym typeface="Cabin"/>
            </a:endParaRPr>
          </a:p>
          <a:p>
            <a:pPr marL="0" lvl="0" indent="0" algn="l" rtl="0">
              <a:spcBef>
                <a:spcPts val="0"/>
              </a:spcBef>
              <a:spcAft>
                <a:spcPts val="0"/>
              </a:spcAft>
              <a:buNone/>
            </a:pPr>
            <a:r>
              <a:rPr lang="en" i="1">
                <a:solidFill>
                  <a:schemeClr val="dk1"/>
                </a:solidFill>
                <a:latin typeface="Cabin"/>
                <a:ea typeface="Cabin"/>
                <a:cs typeface="Cabin"/>
                <a:sym typeface="Cabin"/>
              </a:rPr>
              <a:t>Gestio</a:t>
            </a:r>
            <a:r>
              <a:rPr lang="en" i="1">
                <a:solidFill>
                  <a:srgbClr val="0E2A47"/>
                </a:solidFill>
                <a:latin typeface="Cabin"/>
                <a:ea typeface="Cabin"/>
                <a:cs typeface="Cabin"/>
                <a:sym typeface="Cabin"/>
              </a:rPr>
              <a:t>nar procesos</a:t>
            </a:r>
            <a:endParaRPr i="1">
              <a:solidFill>
                <a:srgbClr val="0E2A47"/>
              </a:solidFill>
              <a:latin typeface="Cabin"/>
              <a:ea typeface="Cabin"/>
              <a:cs typeface="Cabin"/>
              <a:sym typeface="Cab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2"/>
          <p:cNvSpPr txBox="1"/>
          <p:nvPr/>
        </p:nvSpPr>
        <p:spPr>
          <a:xfrm>
            <a:off x="678800" y="1023450"/>
            <a:ext cx="3695700" cy="30966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 </a:t>
            </a:r>
            <a:r>
              <a:rPr lang="en" sz="1200" b="1">
                <a:solidFill>
                  <a:schemeClr val="hlink"/>
                </a:solidFill>
                <a:latin typeface="Times New Roman"/>
                <a:ea typeface="Times New Roman"/>
                <a:cs typeface="Times New Roman"/>
                <a:sym typeface="Times New Roman"/>
              </a:rPr>
              <a:t>Gestión de la memoria principal</a:t>
            </a:r>
            <a:r>
              <a:rPr lang="en" sz="1200">
                <a:solidFill>
                  <a:schemeClr val="hlink"/>
                </a:solidFill>
                <a:latin typeface="Times New Roman"/>
                <a:ea typeface="Times New Roman"/>
                <a:cs typeface="Times New Roman"/>
                <a:sym typeface="Times New Roman"/>
              </a:rPr>
              <a:t>. Esta memoria consiste en un almacén de datos que es compartido por la CPU y las aplicaciones, memoria la cual pierde su capacidad si se da algún fallo. Por eso es importante que el sistema operativo se encargue de la gestión de la memoria, evitando que se sature y se pierdan los datos e información. Para esto como</a:t>
            </a:r>
            <a:r>
              <a:rPr lang="en" sz="1200" b="1">
                <a:solidFill>
                  <a:schemeClr val="hlink"/>
                </a:solidFill>
                <a:latin typeface="Times New Roman"/>
                <a:ea typeface="Times New Roman"/>
                <a:cs typeface="Times New Roman"/>
                <a:sym typeface="Times New Roman"/>
              </a:rPr>
              <a:t> </a:t>
            </a:r>
            <a:r>
              <a:rPr lang="en" sz="1200" b="1">
                <a:solidFill>
                  <a:schemeClr val="dk1"/>
                </a:solidFill>
                <a:latin typeface="Times New Roman"/>
                <a:ea typeface="Times New Roman"/>
                <a:cs typeface="Times New Roman"/>
                <a:sym typeface="Times New Roman"/>
              </a:rPr>
              <a:t>ejemplo</a:t>
            </a:r>
            <a:r>
              <a:rPr lang="en" sz="1200" b="1">
                <a:solidFill>
                  <a:schemeClr val="hlink"/>
                </a:solidFill>
                <a:latin typeface="Times New Roman"/>
                <a:ea typeface="Times New Roman"/>
                <a:cs typeface="Times New Roman"/>
                <a:sym typeface="Times New Roman"/>
              </a:rPr>
              <a:t> </a:t>
            </a:r>
            <a:r>
              <a:rPr lang="en" sz="1200">
                <a:solidFill>
                  <a:schemeClr val="hlink"/>
                </a:solidFill>
                <a:latin typeface="Times New Roman"/>
                <a:ea typeface="Times New Roman"/>
                <a:cs typeface="Times New Roman"/>
                <a:sym typeface="Times New Roman"/>
              </a:rPr>
              <a:t>se tiene que cuidar mucho el uso de la memoria ya que en caso donde la memoria se sature te impide usar tu computador de una manera efectiva y se puede perder información y no puedes entrar a programas que requieran alto uso de CPU como algún juego o programa. s. (Bellaestetica,2024)</a:t>
            </a:r>
            <a:endParaRPr sz="1200">
              <a:solidFill>
                <a:schemeClr val="hlink"/>
              </a:solidFill>
              <a:latin typeface="Times New Roman"/>
              <a:ea typeface="Times New Roman"/>
              <a:cs typeface="Times New Roman"/>
              <a:sym typeface="Times New Roman"/>
            </a:endParaRPr>
          </a:p>
          <a:p>
            <a:pPr marL="457200" lvl="0" indent="0" algn="l" rtl="0">
              <a:lnSpc>
                <a:spcPct val="107916"/>
              </a:lnSpc>
              <a:spcBef>
                <a:spcPts val="800"/>
              </a:spcBef>
              <a:spcAft>
                <a:spcPts val="0"/>
              </a:spcAft>
              <a:buNone/>
            </a:pPr>
            <a:endParaRPr sz="1200">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pic>
        <p:nvPicPr>
          <p:cNvPr id="620" name="Google Shape;620;p12"/>
          <p:cNvPicPr preferRelativeResize="0"/>
          <p:nvPr/>
        </p:nvPicPr>
        <p:blipFill>
          <a:blip r:embed="rId3">
            <a:alphaModFix/>
          </a:blip>
          <a:stretch>
            <a:fillRect/>
          </a:stretch>
        </p:blipFill>
        <p:spPr>
          <a:xfrm>
            <a:off x="4761850" y="1546225"/>
            <a:ext cx="2908300" cy="2181225"/>
          </a:xfrm>
          <a:prstGeom prst="rect">
            <a:avLst/>
          </a:prstGeom>
          <a:noFill/>
          <a:ln>
            <a:noFill/>
          </a:ln>
        </p:spPr>
      </p:pic>
      <p:sp>
        <p:nvSpPr>
          <p:cNvPr id="621" name="Google Shape;621;p12"/>
          <p:cNvSpPr txBox="1"/>
          <p:nvPr/>
        </p:nvSpPr>
        <p:spPr>
          <a:xfrm>
            <a:off x="4615800" y="3824425"/>
            <a:ext cx="34545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(Nota: Cuevas, 2010) </a:t>
            </a:r>
            <a:r>
              <a:rPr lang="en" sz="1000" i="1" u="sng">
                <a:solidFill>
                  <a:schemeClr val="hlink"/>
                </a:solidFill>
                <a:latin typeface="Cabin"/>
                <a:ea typeface="Cabin"/>
                <a:cs typeface="Cabin"/>
                <a:sym typeface="Cabin"/>
                <a:hlinkClick r:id="rId4"/>
              </a:rPr>
              <a:t>https://www.slideshare.net/wariodark/gestion-de-memoria-5841128</a:t>
            </a:r>
            <a:endParaRPr sz="1000" i="1">
              <a:solidFill>
                <a:schemeClr val="dk1"/>
              </a:solidFill>
              <a:latin typeface="Cabin"/>
              <a:ea typeface="Cabin"/>
              <a:cs typeface="Cabin"/>
              <a:sym typeface="Cabin"/>
            </a:endParaRPr>
          </a:p>
          <a:p>
            <a:pPr marL="0" lvl="0" indent="0" algn="l" rtl="0">
              <a:spcBef>
                <a:spcPts val="0"/>
              </a:spcBef>
              <a:spcAft>
                <a:spcPts val="0"/>
              </a:spcAft>
              <a:buNone/>
            </a:pPr>
            <a:endParaRPr sz="1000" i="1">
              <a:solidFill>
                <a:schemeClr val="dk1"/>
              </a:solidFill>
              <a:latin typeface="Cabin"/>
              <a:ea typeface="Cabin"/>
              <a:cs typeface="Cabin"/>
              <a:sym typeface="Cabin"/>
            </a:endParaRPr>
          </a:p>
        </p:txBody>
      </p:sp>
      <p:sp>
        <p:nvSpPr>
          <p:cNvPr id="622" name="Google Shape;622;p12"/>
          <p:cNvSpPr txBox="1"/>
          <p:nvPr/>
        </p:nvSpPr>
        <p:spPr>
          <a:xfrm>
            <a:off x="5034900" y="922475"/>
            <a:ext cx="17019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Figura 6 </a:t>
            </a:r>
            <a:endParaRPr i="1">
              <a:solidFill>
                <a:schemeClr val="dk1"/>
              </a:solidFill>
              <a:latin typeface="Cabin"/>
              <a:ea typeface="Cabin"/>
              <a:cs typeface="Cabin"/>
              <a:sym typeface="Cabin"/>
            </a:endParaRPr>
          </a:p>
          <a:p>
            <a:pPr marL="0" lvl="0" indent="0" algn="l" rtl="0">
              <a:spcBef>
                <a:spcPts val="0"/>
              </a:spcBef>
              <a:spcAft>
                <a:spcPts val="0"/>
              </a:spcAft>
              <a:buNone/>
            </a:pPr>
            <a:r>
              <a:rPr lang="en" i="1">
                <a:solidFill>
                  <a:schemeClr val="dk1"/>
                </a:solidFill>
                <a:latin typeface="Cabin"/>
                <a:ea typeface="Cabin"/>
                <a:cs typeface="Cabin"/>
                <a:sym typeface="Cabin"/>
              </a:rPr>
              <a:t>Memoria</a:t>
            </a:r>
            <a:endParaRPr i="1">
              <a:solidFill>
                <a:schemeClr val="dk1"/>
              </a:solidFill>
              <a:latin typeface="Cabin"/>
              <a:ea typeface="Cabin"/>
              <a:cs typeface="Cabin"/>
              <a:sym typeface="Cab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13"/>
          <p:cNvGrpSpPr/>
          <p:nvPr/>
        </p:nvGrpSpPr>
        <p:grpSpPr>
          <a:xfrm rot="-6614059">
            <a:off x="-218012" y="2999410"/>
            <a:ext cx="1877486" cy="1877271"/>
            <a:chOff x="277880" y="2901316"/>
            <a:chExt cx="1900344" cy="1900127"/>
          </a:xfrm>
        </p:grpSpPr>
        <p:sp>
          <p:nvSpPr>
            <p:cNvPr id="628" name="Google Shape;628;p13"/>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9" name="Google Shape;629;p13"/>
            <p:cNvGrpSpPr/>
            <p:nvPr/>
          </p:nvGrpSpPr>
          <p:grpSpPr>
            <a:xfrm rot="2322109">
              <a:off x="551788" y="3175815"/>
              <a:ext cx="1352529" cy="1351128"/>
              <a:chOff x="200055" y="3556746"/>
              <a:chExt cx="869964" cy="869063"/>
            </a:xfrm>
          </p:grpSpPr>
          <p:sp>
            <p:nvSpPr>
              <p:cNvPr id="630" name="Google Shape;630;p13"/>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3"/>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3"/>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3"/>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34" name="Google Shape;634;p13"/>
          <p:cNvSpPr/>
          <p:nvPr/>
        </p:nvSpPr>
        <p:spPr>
          <a:xfrm>
            <a:off x="267700" y="4035286"/>
            <a:ext cx="1594883" cy="1215327"/>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3"/>
          <p:cNvSpPr/>
          <p:nvPr/>
        </p:nvSpPr>
        <p:spPr>
          <a:xfrm>
            <a:off x="1500626" y="4462727"/>
            <a:ext cx="809044" cy="80920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3"/>
          <p:cNvSpPr/>
          <p:nvPr/>
        </p:nvSpPr>
        <p:spPr>
          <a:xfrm>
            <a:off x="5997600" y="4462713"/>
            <a:ext cx="147271" cy="360475"/>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3"/>
          <p:cNvSpPr/>
          <p:nvPr/>
        </p:nvSpPr>
        <p:spPr>
          <a:xfrm>
            <a:off x="6278738" y="454360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3"/>
          <p:cNvSpPr/>
          <p:nvPr/>
        </p:nvSpPr>
        <p:spPr>
          <a:xfrm>
            <a:off x="7332607" y="4543620"/>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3"/>
          <p:cNvSpPr/>
          <p:nvPr/>
        </p:nvSpPr>
        <p:spPr>
          <a:xfrm>
            <a:off x="7952084" y="4462713"/>
            <a:ext cx="147690" cy="360475"/>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3"/>
          <p:cNvSpPr txBox="1"/>
          <p:nvPr/>
        </p:nvSpPr>
        <p:spPr>
          <a:xfrm>
            <a:off x="1335525" y="1125675"/>
            <a:ext cx="4436100" cy="29619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0"/>
              </a:spcAft>
              <a:buClr>
                <a:schemeClr val="hlink"/>
              </a:buClr>
              <a:buSzPts val="1200"/>
              <a:buFont typeface="Times New Roman"/>
              <a:buChar char="★"/>
            </a:pPr>
            <a:r>
              <a:rPr lang="en" sz="1200" b="1">
                <a:solidFill>
                  <a:schemeClr val="hlink"/>
                </a:solidFill>
                <a:latin typeface="Times New Roman"/>
                <a:ea typeface="Times New Roman"/>
                <a:cs typeface="Times New Roman"/>
                <a:sym typeface="Times New Roman"/>
              </a:rPr>
              <a:t>Registro del sistema de archivo</a:t>
            </a:r>
            <a:r>
              <a:rPr lang="en" sz="1200">
                <a:solidFill>
                  <a:schemeClr val="hlink"/>
                </a:solidFill>
                <a:latin typeface="Times New Roman"/>
                <a:ea typeface="Times New Roman"/>
                <a:cs typeface="Times New Roman"/>
                <a:sym typeface="Times New Roman"/>
              </a:rPr>
              <a:t>s son formatos creados por el usuario en el ordenador, los cuales se convierten en tablas que se deben registrar en el sistema si se quieren conservar y volver a usar en un futuro. El sistema operativo se encarga de gestionar estos archivos, creándolos, eliminandolos o archivandolos según pertoque. También ofrece las herramientas necesarias para poder consultarlos más tarde. El mismo sistema se puede configurar con tal de que elabore copias de seguridad de todos los archivos. Así, en caso de que haya algún accidente, se evitará la pérdida de datos, parcial o completa. Como ejemplo tenemos cuando el usuario registra un archivo en el sistema operativo para guardar algún tipo de información donde se encuentra el acceso rápido carpetas creadas por el usuario y así también las que vienen con el sistema operativo es decir lo básico imágenes videos música documentos entre otras. (Bellaestetica,2024)</a:t>
            </a:r>
            <a:endParaRPr sz="1200">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b="1">
              <a:solidFill>
                <a:schemeClr val="dk1"/>
              </a:solidFill>
              <a:latin typeface="Cabin"/>
              <a:ea typeface="Cabin"/>
              <a:cs typeface="Cabin"/>
              <a:sym typeface="Cabin"/>
            </a:endParaRPr>
          </a:p>
        </p:txBody>
      </p:sp>
      <p:pic>
        <p:nvPicPr>
          <p:cNvPr id="641" name="Google Shape;641;p13"/>
          <p:cNvPicPr preferRelativeResize="0"/>
          <p:nvPr/>
        </p:nvPicPr>
        <p:blipFill>
          <a:blip r:embed="rId3">
            <a:alphaModFix/>
          </a:blip>
          <a:stretch>
            <a:fillRect/>
          </a:stretch>
        </p:blipFill>
        <p:spPr>
          <a:xfrm>
            <a:off x="5724550" y="2156250"/>
            <a:ext cx="2227525" cy="1049514"/>
          </a:xfrm>
          <a:prstGeom prst="rect">
            <a:avLst/>
          </a:prstGeom>
          <a:noFill/>
          <a:ln>
            <a:noFill/>
          </a:ln>
        </p:spPr>
      </p:pic>
      <p:sp>
        <p:nvSpPr>
          <p:cNvPr id="642" name="Google Shape;642;p13"/>
          <p:cNvSpPr txBox="1"/>
          <p:nvPr/>
        </p:nvSpPr>
        <p:spPr>
          <a:xfrm>
            <a:off x="5724550" y="3278325"/>
            <a:ext cx="2142300" cy="8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(Nota: Fernandez,s,f.)</a:t>
            </a:r>
            <a:endParaRPr i="1">
              <a:solidFill>
                <a:schemeClr val="dk1"/>
              </a:solidFill>
              <a:latin typeface="Cabin"/>
              <a:ea typeface="Cabin"/>
              <a:cs typeface="Cabin"/>
              <a:sym typeface="Cabin"/>
            </a:endParaRPr>
          </a:p>
          <a:p>
            <a:pPr marL="0" lvl="0" indent="0" algn="l" rtl="0">
              <a:spcBef>
                <a:spcPts val="0"/>
              </a:spcBef>
              <a:spcAft>
                <a:spcPts val="0"/>
              </a:spcAft>
              <a:buNone/>
            </a:pPr>
            <a:r>
              <a:rPr lang="en" sz="900" i="1" u="sng">
                <a:solidFill>
                  <a:schemeClr val="hlink"/>
                </a:solidFill>
                <a:latin typeface="Cabin"/>
                <a:ea typeface="Cabin"/>
                <a:cs typeface="Cabin"/>
                <a:sym typeface="Cabin"/>
                <a:hlinkClick r:id="rId4"/>
              </a:rPr>
              <a:t>https://antoniofernandez.webcindario.com/sa.html</a:t>
            </a:r>
            <a:endParaRPr sz="900" i="1">
              <a:solidFill>
                <a:schemeClr val="dk1"/>
              </a:solidFill>
              <a:latin typeface="Cabin"/>
              <a:ea typeface="Cabin"/>
              <a:cs typeface="Cabin"/>
              <a:sym typeface="Cabin"/>
            </a:endParaRPr>
          </a:p>
          <a:p>
            <a:pPr marL="0" lvl="0" indent="0" algn="l" rtl="0">
              <a:spcBef>
                <a:spcPts val="0"/>
              </a:spcBef>
              <a:spcAft>
                <a:spcPts val="0"/>
              </a:spcAft>
              <a:buNone/>
            </a:pPr>
            <a:endParaRPr sz="900" i="1">
              <a:solidFill>
                <a:schemeClr val="dk1"/>
              </a:solidFill>
              <a:latin typeface="Cabin"/>
              <a:ea typeface="Cabin"/>
              <a:cs typeface="Cabin"/>
              <a:sym typeface="Cabin"/>
            </a:endParaRPr>
          </a:p>
        </p:txBody>
      </p:sp>
      <p:sp>
        <p:nvSpPr>
          <p:cNvPr id="643" name="Google Shape;643;p13"/>
          <p:cNvSpPr txBox="1"/>
          <p:nvPr/>
        </p:nvSpPr>
        <p:spPr>
          <a:xfrm>
            <a:off x="5949300" y="1347925"/>
            <a:ext cx="15948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Figura 7 </a:t>
            </a:r>
            <a:endParaRPr i="1">
              <a:solidFill>
                <a:schemeClr val="dk1"/>
              </a:solidFill>
              <a:latin typeface="Cabin"/>
              <a:ea typeface="Cabin"/>
              <a:cs typeface="Cabin"/>
              <a:sym typeface="Cabin"/>
            </a:endParaRPr>
          </a:p>
          <a:p>
            <a:pPr marL="0" lvl="0" indent="0" algn="l" rtl="0">
              <a:spcBef>
                <a:spcPts val="0"/>
              </a:spcBef>
              <a:spcAft>
                <a:spcPts val="0"/>
              </a:spcAft>
              <a:buNone/>
            </a:pPr>
            <a:r>
              <a:rPr lang="en" i="1">
                <a:solidFill>
                  <a:schemeClr val="dk1"/>
                </a:solidFill>
                <a:latin typeface="Cabin"/>
                <a:ea typeface="Cabin"/>
                <a:cs typeface="Cabin"/>
                <a:sym typeface="Cabin"/>
              </a:rPr>
              <a:t>Sistema de archivos</a:t>
            </a:r>
            <a:endParaRPr i="1">
              <a:solidFill>
                <a:schemeClr val="dk1"/>
              </a:solidFill>
              <a:latin typeface="Cabin"/>
              <a:ea typeface="Cabin"/>
              <a:cs typeface="Cabin"/>
              <a:sym typeface="Cabi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4"/>
          <p:cNvSpPr txBox="1"/>
          <p:nvPr/>
        </p:nvSpPr>
        <p:spPr>
          <a:xfrm>
            <a:off x="729600" y="973275"/>
            <a:ext cx="4044900" cy="35496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0"/>
              </a:spcAft>
              <a:buClr>
                <a:schemeClr val="hlink"/>
              </a:buClr>
              <a:buSzPts val="1200"/>
              <a:buFont typeface="Times New Roman"/>
              <a:buChar char="★"/>
            </a:pPr>
            <a:r>
              <a:rPr lang="en" sz="1200" b="1">
                <a:solidFill>
                  <a:schemeClr val="hlink"/>
                </a:solidFill>
                <a:latin typeface="Times New Roman"/>
                <a:ea typeface="Times New Roman"/>
                <a:cs typeface="Times New Roman"/>
                <a:sym typeface="Times New Roman"/>
              </a:rPr>
              <a:t>Comunicación entre elementos y aplicaciones </a:t>
            </a:r>
            <a:r>
              <a:rPr lang="en" sz="1200">
                <a:solidFill>
                  <a:schemeClr val="hlink"/>
                </a:solidFill>
                <a:latin typeface="Times New Roman"/>
                <a:ea typeface="Times New Roman"/>
                <a:cs typeface="Times New Roman"/>
                <a:sym typeface="Times New Roman"/>
              </a:rPr>
              <a:t>el sistema operativo se encarga de la comunicación entre elementos y aplicaciones. Este envío y recepción de información lo hace a través de interfaces de red. De esta forma se mantiene la comunicación entre los componentes del ordenador y todas las aplicaciones que estén en contacto con ellos. Como ejemplo puedo ser el proceso de una impresión, es decir que la comunicación que se necesita con el elemento que se va a imprimir y con el sistema de impresión y que ese sistema de impresión se comunique con la impresora directamente para hacer que el proceso sea ejecutado. (Bellaestetica,2024)</a:t>
            </a:r>
            <a:endParaRPr sz="1200">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pic>
        <p:nvPicPr>
          <p:cNvPr id="649" name="Google Shape;649;p14"/>
          <p:cNvPicPr preferRelativeResize="0"/>
          <p:nvPr/>
        </p:nvPicPr>
        <p:blipFill>
          <a:blip r:embed="rId3">
            <a:alphaModFix/>
          </a:blip>
          <a:stretch>
            <a:fillRect/>
          </a:stretch>
        </p:blipFill>
        <p:spPr>
          <a:xfrm>
            <a:off x="5250750" y="1762238"/>
            <a:ext cx="2324100" cy="1971675"/>
          </a:xfrm>
          <a:prstGeom prst="rect">
            <a:avLst/>
          </a:prstGeom>
          <a:noFill/>
          <a:ln>
            <a:noFill/>
          </a:ln>
        </p:spPr>
      </p:pic>
      <p:sp>
        <p:nvSpPr>
          <p:cNvPr id="650" name="Google Shape;650;p14"/>
          <p:cNvSpPr txBox="1"/>
          <p:nvPr/>
        </p:nvSpPr>
        <p:spPr>
          <a:xfrm>
            <a:off x="5193650" y="1055825"/>
            <a:ext cx="2514600" cy="4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Figura 8</a:t>
            </a:r>
            <a:endParaRPr i="1">
              <a:solidFill>
                <a:schemeClr val="dk1"/>
              </a:solidFill>
              <a:latin typeface="Cabin"/>
              <a:ea typeface="Cabin"/>
              <a:cs typeface="Cabin"/>
              <a:sym typeface="Cabin"/>
            </a:endParaRPr>
          </a:p>
          <a:p>
            <a:pPr marL="0" lvl="0" indent="0" algn="l" rtl="0">
              <a:spcBef>
                <a:spcPts val="0"/>
              </a:spcBef>
              <a:spcAft>
                <a:spcPts val="0"/>
              </a:spcAft>
              <a:buNone/>
            </a:pPr>
            <a:r>
              <a:rPr lang="en" i="1">
                <a:solidFill>
                  <a:schemeClr val="dk1"/>
                </a:solidFill>
                <a:latin typeface="Cabin"/>
                <a:ea typeface="Cabin"/>
                <a:cs typeface="Cabin"/>
                <a:sym typeface="Cabin"/>
              </a:rPr>
              <a:t>Comunicación sistema operativo </a:t>
            </a:r>
            <a:endParaRPr i="1">
              <a:solidFill>
                <a:schemeClr val="dk1"/>
              </a:solidFill>
              <a:latin typeface="Cabin"/>
              <a:ea typeface="Cabin"/>
              <a:cs typeface="Cabin"/>
              <a:sym typeface="Cabin"/>
            </a:endParaRPr>
          </a:p>
          <a:p>
            <a:pPr marL="0" lvl="0" indent="0" algn="l" rtl="0">
              <a:spcBef>
                <a:spcPts val="0"/>
              </a:spcBef>
              <a:spcAft>
                <a:spcPts val="0"/>
              </a:spcAft>
              <a:buNone/>
            </a:pPr>
            <a:endParaRPr i="1">
              <a:solidFill>
                <a:schemeClr val="dk1"/>
              </a:solidFill>
              <a:latin typeface="Cabin"/>
              <a:ea typeface="Cabin"/>
              <a:cs typeface="Cabin"/>
              <a:sym typeface="Cabin"/>
            </a:endParaRPr>
          </a:p>
        </p:txBody>
      </p:sp>
      <p:sp>
        <p:nvSpPr>
          <p:cNvPr id="651" name="Google Shape;651;p14"/>
          <p:cNvSpPr txBox="1"/>
          <p:nvPr/>
        </p:nvSpPr>
        <p:spPr>
          <a:xfrm>
            <a:off x="4996800" y="3767275"/>
            <a:ext cx="3352800" cy="7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Nota: ( Areatecnologica,s.f. </a:t>
            </a:r>
            <a:r>
              <a:rPr lang="en" sz="1000" i="1" u="sng">
                <a:solidFill>
                  <a:schemeClr val="hlink"/>
                </a:solidFill>
                <a:latin typeface="Cabin"/>
                <a:ea typeface="Cabin"/>
                <a:cs typeface="Cabin"/>
                <a:sym typeface="Cabin"/>
                <a:hlinkClick r:id="rId4"/>
              </a:rPr>
              <a:t>https://www.areatecnologia.com/sistemas-operativos.htm</a:t>
            </a:r>
            <a:r>
              <a:rPr lang="en" sz="1000" i="1">
                <a:solidFill>
                  <a:schemeClr val="dk1"/>
                </a:solidFill>
                <a:latin typeface="Cabin"/>
                <a:ea typeface="Cabin"/>
                <a:cs typeface="Cabin"/>
                <a:sym typeface="Cabin"/>
              </a:rPr>
              <a:t>)</a:t>
            </a:r>
            <a:endParaRPr sz="1000" i="1">
              <a:solidFill>
                <a:schemeClr val="dk1"/>
              </a:solidFill>
              <a:latin typeface="Cabin"/>
              <a:ea typeface="Cabin"/>
              <a:cs typeface="Cabin"/>
              <a:sym typeface="Cabi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5"/>
          <p:cNvSpPr txBox="1"/>
          <p:nvPr/>
        </p:nvSpPr>
        <p:spPr>
          <a:xfrm>
            <a:off x="748650" y="897075"/>
            <a:ext cx="4686300" cy="36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Gestión de </a:t>
            </a:r>
            <a:r>
              <a:rPr lang="en">
                <a:solidFill>
                  <a:srgbClr val="0E2A47"/>
                </a:solidFill>
                <a:latin typeface="Times New Roman"/>
                <a:ea typeface="Times New Roman"/>
                <a:cs typeface="Times New Roman"/>
                <a:sym typeface="Times New Roman"/>
              </a:rPr>
              <a:t>entrada y salida </a:t>
            </a:r>
            <a:endParaRPr>
              <a:solidFill>
                <a:srgbClr val="0E2A47"/>
              </a:solidFill>
              <a:latin typeface="Times New Roman"/>
              <a:ea typeface="Times New Roman"/>
              <a:cs typeface="Times New Roman"/>
              <a:sym typeface="Times New Roman"/>
            </a:endParaRPr>
          </a:p>
          <a:p>
            <a:pPr marL="457200" lvl="0" indent="-304800" algn="l" rtl="0">
              <a:lnSpc>
                <a:spcPct val="107916"/>
              </a:lnSpc>
              <a:spcBef>
                <a:spcPts val="0"/>
              </a:spcBef>
              <a:spcAft>
                <a:spcPts val="80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Se encarga de gestionar los puertos de entrada y salida del ordenador. Estos puertos son todos los periféricos que se pueden conectar a la torre del ordenador, como pueden ser el monitor, el ratón, la impresora, los auriculares, un pen-drive...Antiguamente, cuando se quería instalar un nuevo puerto externo, era necesario disponer de un disco especial de instalación, en el cual vinieran los “drivers” necesarios para que el ordenador pudiera aceptar y saber usar el periférico en cuestión. Sin embargo, con el paso del tiempo los sistemas operativos de la mayoría de los ordenadores suelen encargarse de buscar en la red la información necesaria para que los nuevos puertos externos funcionen correctamente. Ahora hay en las torres varios puertos USB y también como puerto de red y cable de poder para tener menos cables se usa otro puerto HDMI para facilitar la proyección de la pantalla ya que antes se usaba un cable VGA de vieja escuela para la proyección de pantalla. (Bellaestetica,2024)</a:t>
            </a:r>
            <a:endParaRPr>
              <a:solidFill>
                <a:srgbClr val="0E2A47"/>
              </a:solidFill>
              <a:latin typeface="Times New Roman"/>
              <a:ea typeface="Times New Roman"/>
              <a:cs typeface="Times New Roman"/>
              <a:sym typeface="Times New Roman"/>
            </a:endParaRPr>
          </a:p>
        </p:txBody>
      </p:sp>
      <p:pic>
        <p:nvPicPr>
          <p:cNvPr id="657" name="Google Shape;657;p15"/>
          <p:cNvPicPr preferRelativeResize="0"/>
          <p:nvPr/>
        </p:nvPicPr>
        <p:blipFill>
          <a:blip r:embed="rId3">
            <a:alphaModFix/>
          </a:blip>
          <a:stretch>
            <a:fillRect/>
          </a:stretch>
        </p:blipFill>
        <p:spPr>
          <a:xfrm>
            <a:off x="5434950" y="1657350"/>
            <a:ext cx="3145351" cy="1969640"/>
          </a:xfrm>
          <a:prstGeom prst="rect">
            <a:avLst/>
          </a:prstGeom>
          <a:noFill/>
          <a:ln>
            <a:noFill/>
          </a:ln>
        </p:spPr>
      </p:pic>
      <p:sp>
        <p:nvSpPr>
          <p:cNvPr id="658" name="Google Shape;658;p15"/>
          <p:cNvSpPr txBox="1"/>
          <p:nvPr/>
        </p:nvSpPr>
        <p:spPr>
          <a:xfrm>
            <a:off x="5815950" y="1341575"/>
            <a:ext cx="14289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Cabin"/>
              <a:ea typeface="Cabin"/>
              <a:cs typeface="Cabin"/>
              <a:sym typeface="Cabin"/>
            </a:endParaRPr>
          </a:p>
        </p:txBody>
      </p:sp>
      <p:sp>
        <p:nvSpPr>
          <p:cNvPr id="659" name="Google Shape;659;p15"/>
          <p:cNvSpPr txBox="1"/>
          <p:nvPr/>
        </p:nvSpPr>
        <p:spPr>
          <a:xfrm>
            <a:off x="5536550" y="3703775"/>
            <a:ext cx="27750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(Nota: administraciónderedes,s.f.)</a:t>
            </a:r>
            <a:endParaRPr i="1">
              <a:solidFill>
                <a:schemeClr val="dk1"/>
              </a:solidFill>
              <a:latin typeface="Cabin"/>
              <a:ea typeface="Cabin"/>
              <a:cs typeface="Cabin"/>
              <a:sym typeface="Cabin"/>
            </a:endParaRPr>
          </a:p>
          <a:p>
            <a:pPr marL="0" lvl="0" indent="0" algn="l" rtl="0">
              <a:spcBef>
                <a:spcPts val="0"/>
              </a:spcBef>
              <a:spcAft>
                <a:spcPts val="0"/>
              </a:spcAft>
              <a:buNone/>
            </a:pPr>
            <a:r>
              <a:rPr lang="en" sz="700" i="1" u="sng">
                <a:solidFill>
                  <a:schemeClr val="hlink"/>
                </a:solidFill>
                <a:latin typeface="Cabin"/>
                <a:ea typeface="Cabin"/>
                <a:cs typeface="Cabin"/>
                <a:sym typeface="Cabin"/>
                <a:hlinkClick r:id="rId4"/>
              </a:rPr>
              <a:t>https://www.administracionderedes.com/sistemas-operativos/componentes-de-un-sistema-operativo/</a:t>
            </a:r>
            <a:endParaRPr sz="700" i="1">
              <a:solidFill>
                <a:schemeClr val="dk1"/>
              </a:solidFill>
              <a:latin typeface="Cabin"/>
              <a:ea typeface="Cabin"/>
              <a:cs typeface="Cabin"/>
              <a:sym typeface="Cabin"/>
            </a:endParaRPr>
          </a:p>
          <a:p>
            <a:pPr marL="0" lvl="0" indent="0" algn="l" rtl="0">
              <a:spcBef>
                <a:spcPts val="0"/>
              </a:spcBef>
              <a:spcAft>
                <a:spcPts val="0"/>
              </a:spcAft>
              <a:buNone/>
            </a:pPr>
            <a:endParaRPr sz="700" i="1">
              <a:solidFill>
                <a:schemeClr val="dk1"/>
              </a:solidFill>
              <a:latin typeface="Cabin"/>
              <a:ea typeface="Cabin"/>
              <a:cs typeface="Cabin"/>
              <a:sym typeface="Cabin"/>
            </a:endParaRPr>
          </a:p>
        </p:txBody>
      </p:sp>
      <p:sp>
        <p:nvSpPr>
          <p:cNvPr id="660" name="Google Shape;660;p15"/>
          <p:cNvSpPr txBox="1"/>
          <p:nvPr/>
        </p:nvSpPr>
        <p:spPr>
          <a:xfrm>
            <a:off x="5536550" y="1104325"/>
            <a:ext cx="30051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Figura 9 </a:t>
            </a:r>
            <a:endParaRPr i="1">
              <a:solidFill>
                <a:schemeClr val="dk1"/>
              </a:solidFill>
              <a:latin typeface="Cabin"/>
              <a:ea typeface="Cabin"/>
              <a:cs typeface="Cabin"/>
              <a:sym typeface="Cabin"/>
            </a:endParaRPr>
          </a:p>
          <a:p>
            <a:pPr marL="0" lvl="0" indent="0" algn="l" rtl="0">
              <a:spcBef>
                <a:spcPts val="0"/>
              </a:spcBef>
              <a:spcAft>
                <a:spcPts val="0"/>
              </a:spcAft>
              <a:buNone/>
            </a:pPr>
            <a:r>
              <a:rPr lang="en" i="1">
                <a:solidFill>
                  <a:schemeClr val="dk1"/>
                </a:solidFill>
                <a:latin typeface="Cabin"/>
                <a:ea typeface="Cabin"/>
                <a:cs typeface="Cabin"/>
                <a:sym typeface="Cabin"/>
              </a:rPr>
              <a:t>Entrada y salida sistema operativo</a:t>
            </a:r>
            <a:endParaRPr i="1">
              <a:solidFill>
                <a:schemeClr val="dk1"/>
              </a:solidFill>
              <a:latin typeface="Cabin"/>
              <a:ea typeface="Cabin"/>
              <a:cs typeface="Cabin"/>
              <a:sym typeface="Cab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6"/>
          <p:cNvSpPr txBox="1"/>
          <p:nvPr/>
        </p:nvSpPr>
        <p:spPr>
          <a:xfrm>
            <a:off x="2202800" y="1633675"/>
            <a:ext cx="3645000" cy="38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Gestión d</a:t>
            </a:r>
            <a:r>
              <a:rPr lang="en">
                <a:solidFill>
                  <a:srgbClr val="0E2A47"/>
                </a:solidFill>
                <a:latin typeface="Cabin"/>
                <a:ea typeface="Cabin"/>
                <a:cs typeface="Cabin"/>
                <a:sym typeface="Cabin"/>
              </a:rPr>
              <a:t>e recursos </a:t>
            </a:r>
            <a:endParaRPr>
              <a:solidFill>
                <a:srgbClr val="0E2A47"/>
              </a:solidFill>
              <a:latin typeface="Cabin"/>
              <a:ea typeface="Cabin"/>
              <a:cs typeface="Cabin"/>
              <a:sym typeface="Cabin"/>
            </a:endParaRPr>
          </a:p>
          <a:p>
            <a:pPr marL="457200" lvl="0" indent="-304800" algn="l" rtl="0">
              <a:lnSpc>
                <a:spcPct val="107916"/>
              </a:lnSpc>
              <a:spcBef>
                <a:spcPts val="0"/>
              </a:spcBef>
              <a:spcAft>
                <a:spcPts val="0"/>
              </a:spcAft>
              <a:buClr>
                <a:schemeClr val="hlink"/>
              </a:buClr>
              <a:buSzPts val="1200"/>
              <a:buFont typeface="Times New Roman"/>
              <a:buChar char="★"/>
            </a:pPr>
            <a:r>
              <a:rPr lang="en" sz="1200" b="1">
                <a:solidFill>
                  <a:schemeClr val="hlink"/>
                </a:solidFill>
                <a:latin typeface="Times New Roman"/>
                <a:ea typeface="Times New Roman"/>
                <a:cs typeface="Times New Roman"/>
                <a:sym typeface="Times New Roman"/>
              </a:rPr>
              <a:t> </a:t>
            </a:r>
            <a:r>
              <a:rPr lang="en" sz="1100" b="1">
                <a:solidFill>
                  <a:schemeClr val="hlink"/>
                </a:solidFill>
                <a:latin typeface="Times New Roman"/>
                <a:ea typeface="Times New Roman"/>
                <a:cs typeface="Times New Roman"/>
                <a:sym typeface="Times New Roman"/>
              </a:rPr>
              <a:t>Gestión de recursos.</a:t>
            </a:r>
            <a:r>
              <a:rPr lang="en" sz="1100">
                <a:solidFill>
                  <a:schemeClr val="hlink"/>
                </a:solidFill>
                <a:latin typeface="Times New Roman"/>
                <a:ea typeface="Times New Roman"/>
                <a:cs typeface="Times New Roman"/>
                <a:sym typeface="Times New Roman"/>
              </a:rPr>
              <a:t> El sistema operativo se encarga de administrar todas las partes principales del ordenador, por medio de su gestor de recursos. Esta función conlleva la seguridad y comunicación de la CPU con los dispositivos externos conectados al ordenador. También gestiona la memoria interna y la memoria secundaria, donde a veces tiene que hacer limpieza y cambiar las partes almacenadas de un lugar a otro. Como ejemplo diríamos que si buscas en tu computador administrador de tareas en el sistema operativo Windows puedes ver todos los recursos que se usan dentro del sistema operativo que cosas se están usando en el momento la cantidad de espacio que se ocupa y la velocidad y la gestión de cada uno de los programas y recursos.</a:t>
            </a:r>
            <a:r>
              <a:rPr lang="en" sz="1200">
                <a:solidFill>
                  <a:schemeClr val="hlink"/>
                </a:solidFill>
                <a:latin typeface="Times New Roman"/>
                <a:ea typeface="Times New Roman"/>
                <a:cs typeface="Times New Roman"/>
                <a:sym typeface="Times New Roman"/>
              </a:rPr>
              <a:t>(Bellaestetica,2024)</a:t>
            </a:r>
            <a:endParaRPr>
              <a:solidFill>
                <a:srgbClr val="0E2A47"/>
              </a:solidFill>
              <a:latin typeface="Times New Roman"/>
              <a:ea typeface="Times New Roman"/>
              <a:cs typeface="Times New Roman"/>
              <a:sym typeface="Times New Roman"/>
            </a:endParaRPr>
          </a:p>
          <a:p>
            <a:pPr marL="457200" lvl="0" indent="0" algn="l" rtl="0">
              <a:lnSpc>
                <a:spcPct val="107916"/>
              </a:lnSpc>
              <a:spcBef>
                <a:spcPts val="800"/>
              </a:spcBef>
              <a:spcAft>
                <a:spcPts val="0"/>
              </a:spcAft>
              <a:buNone/>
            </a:pPr>
            <a:endParaRPr sz="1100">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rgbClr val="0E2A47"/>
              </a:solidFill>
              <a:latin typeface="Cabin"/>
              <a:ea typeface="Cabin"/>
              <a:cs typeface="Cabin"/>
              <a:sym typeface="Cabin"/>
            </a:endParaRPr>
          </a:p>
          <a:p>
            <a:pPr marL="0" lvl="0" indent="0" algn="l" rtl="0">
              <a:spcBef>
                <a:spcPts val="0"/>
              </a:spcBef>
              <a:spcAft>
                <a:spcPts val="0"/>
              </a:spcAft>
              <a:buNone/>
            </a:pPr>
            <a:endParaRPr>
              <a:solidFill>
                <a:schemeClr val="dk1"/>
              </a:solidFill>
              <a:latin typeface="Cabin"/>
              <a:ea typeface="Cabin"/>
              <a:cs typeface="Cabin"/>
              <a:sym typeface="Cabin"/>
            </a:endParaRPr>
          </a:p>
        </p:txBody>
      </p:sp>
      <p:pic>
        <p:nvPicPr>
          <p:cNvPr id="666" name="Google Shape;666;p16"/>
          <p:cNvPicPr preferRelativeResize="0"/>
          <p:nvPr/>
        </p:nvPicPr>
        <p:blipFill>
          <a:blip r:embed="rId3">
            <a:alphaModFix/>
          </a:blip>
          <a:stretch>
            <a:fillRect/>
          </a:stretch>
        </p:blipFill>
        <p:spPr>
          <a:xfrm>
            <a:off x="5962100" y="2178050"/>
            <a:ext cx="3093000" cy="2319764"/>
          </a:xfrm>
          <a:prstGeom prst="rect">
            <a:avLst/>
          </a:prstGeom>
          <a:noFill/>
          <a:ln>
            <a:noFill/>
          </a:ln>
        </p:spPr>
      </p:pic>
      <p:sp>
        <p:nvSpPr>
          <p:cNvPr id="667" name="Google Shape;667;p16"/>
          <p:cNvSpPr txBox="1"/>
          <p:nvPr/>
        </p:nvSpPr>
        <p:spPr>
          <a:xfrm>
            <a:off x="6026150" y="1633675"/>
            <a:ext cx="23970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Figura 10 </a:t>
            </a:r>
            <a:endParaRPr i="1">
              <a:solidFill>
                <a:schemeClr val="dk1"/>
              </a:solidFill>
              <a:latin typeface="Cabin"/>
              <a:ea typeface="Cabin"/>
              <a:cs typeface="Cabin"/>
              <a:sym typeface="Cabin"/>
            </a:endParaRPr>
          </a:p>
          <a:p>
            <a:pPr marL="0" lvl="0" indent="0" algn="l" rtl="0">
              <a:spcBef>
                <a:spcPts val="0"/>
              </a:spcBef>
              <a:spcAft>
                <a:spcPts val="0"/>
              </a:spcAft>
              <a:buNone/>
            </a:pPr>
            <a:r>
              <a:rPr lang="en" i="1">
                <a:solidFill>
                  <a:schemeClr val="dk1"/>
                </a:solidFill>
                <a:latin typeface="Cabin"/>
                <a:ea typeface="Cabin"/>
                <a:cs typeface="Cabin"/>
                <a:sym typeface="Cabin"/>
              </a:rPr>
              <a:t>Recursos sistema operativo</a:t>
            </a:r>
            <a:endParaRPr i="1">
              <a:solidFill>
                <a:schemeClr val="dk1"/>
              </a:solidFill>
              <a:latin typeface="Cabin"/>
              <a:ea typeface="Cabin"/>
              <a:cs typeface="Cabin"/>
              <a:sym typeface="Cabin"/>
            </a:endParaRPr>
          </a:p>
        </p:txBody>
      </p:sp>
      <p:sp>
        <p:nvSpPr>
          <p:cNvPr id="668" name="Google Shape;668;p16"/>
          <p:cNvSpPr txBox="1"/>
          <p:nvPr/>
        </p:nvSpPr>
        <p:spPr>
          <a:xfrm>
            <a:off x="5911550" y="4423525"/>
            <a:ext cx="31941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lt1"/>
                </a:solidFill>
                <a:latin typeface="Cabin"/>
                <a:ea typeface="Cabin"/>
                <a:cs typeface="Cabin"/>
                <a:sym typeface="Cabin"/>
              </a:rPr>
              <a:t>(Nota: Vazquez,2016,) </a:t>
            </a:r>
            <a:r>
              <a:rPr lang="en" sz="700" i="1" u="sng">
                <a:solidFill>
                  <a:schemeClr val="dk1"/>
                </a:solidFill>
                <a:latin typeface="Cabin"/>
                <a:ea typeface="Cabin"/>
                <a:cs typeface="Cabin"/>
                <a:sym typeface="Cabin"/>
                <a:hlinkClick r:id="rId4">
                  <a:extLst>
                    <a:ext uri="{A12FA001-AC4F-418D-AE19-62706E023703}">
                      <ahyp:hlinkClr xmlns:ahyp="http://schemas.microsoft.com/office/drawing/2018/hyperlinkcolor" val="tx"/>
                    </a:ext>
                  </a:extLst>
                </a:hlinkClick>
              </a:rPr>
              <a:t>https://sistemasoperativos05blog.wordpress.com/2016/05/20/gestion-de-los-recursos/</a:t>
            </a:r>
            <a:endParaRPr sz="700" i="1">
              <a:solidFill>
                <a:schemeClr val="dk1"/>
              </a:solidFill>
              <a:latin typeface="Cabin"/>
              <a:ea typeface="Cabin"/>
              <a:cs typeface="Cabin"/>
              <a:sym typeface="Cabin"/>
            </a:endParaRPr>
          </a:p>
          <a:p>
            <a:pPr marL="0" lvl="0" indent="0" algn="l" rtl="0">
              <a:spcBef>
                <a:spcPts val="0"/>
              </a:spcBef>
              <a:spcAft>
                <a:spcPts val="0"/>
              </a:spcAft>
              <a:buNone/>
            </a:pPr>
            <a:endParaRPr sz="700" i="1">
              <a:solidFill>
                <a:schemeClr val="dk1"/>
              </a:solidFill>
              <a:latin typeface="Cabin"/>
              <a:ea typeface="Cabin"/>
              <a:cs typeface="Cabin"/>
              <a:sym typeface="Cabi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7"/>
          <p:cNvSpPr txBox="1"/>
          <p:nvPr/>
        </p:nvSpPr>
        <p:spPr>
          <a:xfrm>
            <a:off x="685800" y="977950"/>
            <a:ext cx="3670200" cy="26796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0"/>
              </a:spcAft>
              <a:buClr>
                <a:schemeClr val="hlink"/>
              </a:buClr>
              <a:buSzPts val="1200"/>
              <a:buFont typeface="Times New Roman"/>
              <a:buChar char="★"/>
            </a:pPr>
            <a:r>
              <a:rPr lang="en" sz="1200" b="1">
                <a:solidFill>
                  <a:schemeClr val="hlink"/>
                </a:solidFill>
                <a:latin typeface="Times New Roman"/>
                <a:ea typeface="Times New Roman"/>
                <a:cs typeface="Times New Roman"/>
                <a:sym typeface="Times New Roman"/>
              </a:rPr>
              <a:t>Seguridad del sistema operativo. </a:t>
            </a:r>
            <a:r>
              <a:rPr lang="en" sz="1200">
                <a:solidFill>
                  <a:schemeClr val="hlink"/>
                </a:solidFill>
                <a:latin typeface="Times New Roman"/>
                <a:ea typeface="Times New Roman"/>
                <a:cs typeface="Times New Roman"/>
                <a:sym typeface="Times New Roman"/>
              </a:rPr>
              <a:t>El sistema operativo se encarga de la seguridad del ordenador. Existen muchos virus informáticos, los cuales pueden afectar al sistema por medio de acceso inapropiado de otros usuarios (hackeo) o bien de programas y páginas web que estaban infestados. Para evitar esto, se puede configurar el sistema operativo de manera que éste realice controles periódicos, además de establecer controles de seguridad. Como ejemplo en el sistema operativo de Windows puedes administrar tus contraseñas y seguridad de tu ordenador contraseña de inicio de sesión protección de programas y sin virus buscando algún antivirus y previamente que venga de fábrica. (Bellaestetica,2024)</a:t>
            </a:r>
            <a:endParaRPr>
              <a:solidFill>
                <a:srgbClr val="0E2A47"/>
              </a:solidFill>
              <a:latin typeface="Times New Roman"/>
              <a:ea typeface="Times New Roman"/>
              <a:cs typeface="Times New Roman"/>
              <a:sym typeface="Times New Roman"/>
            </a:endParaRPr>
          </a:p>
          <a:p>
            <a:pPr marL="457200" lvl="0" indent="-304800" algn="l" rtl="0">
              <a:lnSpc>
                <a:spcPct val="107916"/>
              </a:lnSpc>
              <a:spcBef>
                <a:spcPts val="800"/>
              </a:spcBef>
              <a:spcAft>
                <a:spcPts val="0"/>
              </a:spcAft>
              <a:buClr>
                <a:schemeClr val="hlink"/>
              </a:buClr>
              <a:buSzPts val="1200"/>
              <a:buFont typeface="Times New Roman"/>
              <a:buChar char="★"/>
            </a:pPr>
            <a:endParaRPr sz="1200">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pic>
        <p:nvPicPr>
          <p:cNvPr id="674" name="Google Shape;674;p17"/>
          <p:cNvPicPr preferRelativeResize="0"/>
          <p:nvPr/>
        </p:nvPicPr>
        <p:blipFill rotWithShape="1">
          <a:blip r:embed="rId3">
            <a:alphaModFix/>
          </a:blip>
          <a:srcRect r="5437"/>
          <a:stretch/>
        </p:blipFill>
        <p:spPr>
          <a:xfrm>
            <a:off x="4495800" y="1304925"/>
            <a:ext cx="3506700" cy="2533650"/>
          </a:xfrm>
          <a:prstGeom prst="rect">
            <a:avLst/>
          </a:prstGeom>
          <a:noFill/>
          <a:ln>
            <a:noFill/>
          </a:ln>
        </p:spPr>
      </p:pic>
      <p:sp>
        <p:nvSpPr>
          <p:cNvPr id="675" name="Google Shape;675;p17"/>
          <p:cNvSpPr txBox="1"/>
          <p:nvPr/>
        </p:nvSpPr>
        <p:spPr>
          <a:xfrm>
            <a:off x="4394200" y="996950"/>
            <a:ext cx="2025600" cy="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Cabin"/>
              <a:ea typeface="Cabin"/>
              <a:cs typeface="Cabin"/>
              <a:sym typeface="Cabin"/>
            </a:endParaRPr>
          </a:p>
        </p:txBody>
      </p:sp>
      <p:sp>
        <p:nvSpPr>
          <p:cNvPr id="676" name="Google Shape;676;p17"/>
          <p:cNvSpPr txBox="1"/>
          <p:nvPr/>
        </p:nvSpPr>
        <p:spPr>
          <a:xfrm>
            <a:off x="4324350" y="3838575"/>
            <a:ext cx="3575100" cy="7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(Nota; sanchez, 2017) </a:t>
            </a:r>
            <a:r>
              <a:rPr lang="en" sz="900" i="1" u="sng">
                <a:solidFill>
                  <a:schemeClr val="hlink"/>
                </a:solidFill>
                <a:latin typeface="Cabin"/>
                <a:ea typeface="Cabin"/>
                <a:cs typeface="Cabin"/>
                <a:sym typeface="Cabin"/>
                <a:hlinkClick r:id="rId4"/>
              </a:rPr>
              <a:t>https://www.slideshare.net/slideshow/seguridad-y-proteccion-73817531/73817531</a:t>
            </a:r>
            <a:endParaRPr sz="900" i="1">
              <a:solidFill>
                <a:schemeClr val="dk1"/>
              </a:solidFill>
              <a:latin typeface="Cabin"/>
              <a:ea typeface="Cabin"/>
              <a:cs typeface="Cabin"/>
              <a:sym typeface="Cabin"/>
            </a:endParaRPr>
          </a:p>
          <a:p>
            <a:pPr marL="0" lvl="0" indent="0" algn="l" rtl="0">
              <a:spcBef>
                <a:spcPts val="0"/>
              </a:spcBef>
              <a:spcAft>
                <a:spcPts val="0"/>
              </a:spcAft>
              <a:buNone/>
            </a:pPr>
            <a:endParaRPr i="1">
              <a:solidFill>
                <a:schemeClr val="dk1"/>
              </a:solidFill>
              <a:latin typeface="Cabin"/>
              <a:ea typeface="Cabin"/>
              <a:cs typeface="Cabin"/>
              <a:sym typeface="Cabin"/>
            </a:endParaRPr>
          </a:p>
        </p:txBody>
      </p:sp>
      <p:sp>
        <p:nvSpPr>
          <p:cNvPr id="677" name="Google Shape;677;p17"/>
          <p:cNvSpPr txBox="1"/>
          <p:nvPr/>
        </p:nvSpPr>
        <p:spPr>
          <a:xfrm>
            <a:off x="4495800" y="792200"/>
            <a:ext cx="4114800" cy="47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Cabin"/>
                <a:ea typeface="Cabin"/>
                <a:cs typeface="Cabin"/>
                <a:sym typeface="Cabin"/>
              </a:rPr>
              <a:t>Figura 11 </a:t>
            </a:r>
            <a:endParaRPr sz="1300">
              <a:solidFill>
                <a:schemeClr val="dk1"/>
              </a:solidFill>
              <a:latin typeface="Cabin"/>
              <a:ea typeface="Cabin"/>
              <a:cs typeface="Cabin"/>
              <a:sym typeface="Cabin"/>
            </a:endParaRPr>
          </a:p>
          <a:p>
            <a:pPr marL="0" lvl="0" indent="0" algn="l" rtl="0">
              <a:spcBef>
                <a:spcPts val="0"/>
              </a:spcBef>
              <a:spcAft>
                <a:spcPts val="0"/>
              </a:spcAft>
              <a:buNone/>
            </a:pPr>
            <a:r>
              <a:rPr lang="en" sz="1300">
                <a:solidFill>
                  <a:schemeClr val="dk1"/>
                </a:solidFill>
                <a:latin typeface="Cabin"/>
                <a:ea typeface="Cabin"/>
                <a:cs typeface="Cabin"/>
                <a:sym typeface="Cabin"/>
              </a:rPr>
              <a:t>Seguridad sistema operativo</a:t>
            </a:r>
            <a:endParaRPr sz="1300">
              <a:solidFill>
                <a:schemeClr val="dk1"/>
              </a:solidFill>
              <a:latin typeface="Cabin"/>
              <a:ea typeface="Cabin"/>
              <a:cs typeface="Cabin"/>
              <a:sym typeface="Cab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682" name="Google Shape;682;p18"/>
          <p:cNvSpPr/>
          <p:nvPr/>
        </p:nvSpPr>
        <p:spPr>
          <a:xfrm>
            <a:off x="323850" y="914400"/>
            <a:ext cx="4584600" cy="40197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8"/>
          <p:cNvSpPr/>
          <p:nvPr/>
        </p:nvSpPr>
        <p:spPr>
          <a:xfrm>
            <a:off x="351700" y="875877"/>
            <a:ext cx="4263260" cy="3791367"/>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457200" lvl="0" indent="-304800" algn="l" rtl="0">
              <a:lnSpc>
                <a:spcPct val="107916"/>
              </a:lnSpc>
              <a:spcBef>
                <a:spcPts val="0"/>
              </a:spcBef>
              <a:spcAft>
                <a:spcPts val="0"/>
              </a:spcAft>
              <a:buClr>
                <a:schemeClr val="hlink"/>
              </a:buClr>
              <a:buSzPts val="1200"/>
              <a:buFont typeface="Times New Roman"/>
              <a:buChar char="★"/>
            </a:pPr>
            <a:r>
              <a:rPr lang="en" sz="1200" b="1">
                <a:solidFill>
                  <a:schemeClr val="hlink"/>
                </a:solidFill>
                <a:latin typeface="Times New Roman"/>
                <a:ea typeface="Times New Roman"/>
                <a:cs typeface="Times New Roman"/>
                <a:sym typeface="Times New Roman"/>
              </a:rPr>
              <a:t>Información del estado del sistema.</a:t>
            </a:r>
            <a:r>
              <a:rPr lang="en" sz="1350">
                <a:solidFill>
                  <a:srgbClr val="524D66"/>
                </a:solidFill>
                <a:latin typeface="Helvetica Neue"/>
                <a:ea typeface="Helvetica Neue"/>
                <a:cs typeface="Helvetica Neue"/>
                <a:sym typeface="Helvetica Neue"/>
              </a:rPr>
              <a:t> </a:t>
            </a:r>
            <a:r>
              <a:rPr lang="en" sz="1200">
                <a:solidFill>
                  <a:schemeClr val="hlink"/>
                </a:solidFill>
                <a:latin typeface="Times New Roman"/>
                <a:ea typeface="Times New Roman"/>
                <a:cs typeface="Times New Roman"/>
                <a:sym typeface="Times New Roman"/>
              </a:rPr>
              <a:t>Existen una serie de aplicaciones que vienen instaladas de fábrica junto con el sistema operativo. Aunque, útiles estas aplicaciones no son un sistema como tal. El sistema operativo de Windows te informa del estado de tu sistema es decir si requiere alguna actualización y que reinicie el ordenador también informa si su capacidad de memoria si está llena o no también informa si al conectar algún dispositivo adicional tiene algo que no cuadra si tiene alguna sospecha.(Bellaestetica,2024)</a:t>
            </a:r>
            <a:endParaRPr>
              <a:solidFill>
                <a:srgbClr val="0E2A47"/>
              </a:solidFill>
              <a:latin typeface="Times New Roman"/>
              <a:ea typeface="Times New Roman"/>
              <a:cs typeface="Times New Roman"/>
              <a:sym typeface="Times New Roman"/>
            </a:endParaRPr>
          </a:p>
          <a:p>
            <a:pPr marL="457200" lvl="0" indent="0" algn="l" rtl="0">
              <a:lnSpc>
                <a:spcPct val="107916"/>
              </a:lnSpc>
              <a:spcBef>
                <a:spcPts val="800"/>
              </a:spcBef>
              <a:spcAft>
                <a:spcPts val="0"/>
              </a:spcAft>
              <a:buNone/>
            </a:pPr>
            <a:endParaRPr sz="1200">
              <a:solidFill>
                <a:schemeClr val="hlink"/>
              </a:solidFill>
              <a:latin typeface="Times New Roman"/>
              <a:ea typeface="Times New Roman"/>
              <a:cs typeface="Times New Roman"/>
              <a:sym typeface="Times New Roman"/>
            </a:endParaRPr>
          </a:p>
          <a:p>
            <a:pPr marL="457200" lvl="0" indent="0" algn="l" rtl="0">
              <a:lnSpc>
                <a:spcPct val="107916"/>
              </a:lnSpc>
              <a:spcBef>
                <a:spcPts val="800"/>
              </a:spcBef>
              <a:spcAft>
                <a:spcPts val="800"/>
              </a:spcAft>
              <a:buNone/>
            </a:pPr>
            <a:endParaRPr sz="1200">
              <a:solidFill>
                <a:schemeClr val="hlink"/>
              </a:solidFill>
              <a:latin typeface="Times New Roman"/>
              <a:ea typeface="Times New Roman"/>
              <a:cs typeface="Times New Roman"/>
              <a:sym typeface="Times New Roman"/>
            </a:endParaRPr>
          </a:p>
        </p:txBody>
      </p:sp>
      <p:grpSp>
        <p:nvGrpSpPr>
          <p:cNvPr id="684" name="Google Shape;684;p18"/>
          <p:cNvGrpSpPr/>
          <p:nvPr/>
        </p:nvGrpSpPr>
        <p:grpSpPr>
          <a:xfrm>
            <a:off x="351692" y="390050"/>
            <a:ext cx="3070200" cy="426900"/>
            <a:chOff x="552455" y="401675"/>
            <a:chExt cx="3070200" cy="426900"/>
          </a:xfrm>
        </p:grpSpPr>
        <p:sp>
          <p:nvSpPr>
            <p:cNvPr id="685" name="Google Shape;685;p18"/>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9" name="Google Shape;689;p18"/>
          <p:cNvSpPr/>
          <p:nvPr/>
        </p:nvSpPr>
        <p:spPr>
          <a:xfrm>
            <a:off x="3714875" y="38868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9"/>
          <p:cNvSpPr/>
          <p:nvPr/>
        </p:nvSpPr>
        <p:spPr>
          <a:xfrm>
            <a:off x="8365741" y="4420149"/>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9"/>
          <p:cNvSpPr/>
          <p:nvPr/>
        </p:nvSpPr>
        <p:spPr>
          <a:xfrm>
            <a:off x="689318" y="103213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9"/>
          <p:cNvSpPr txBox="1"/>
          <p:nvPr/>
        </p:nvSpPr>
        <p:spPr>
          <a:xfrm>
            <a:off x="1009650" y="939800"/>
            <a:ext cx="3949800" cy="33279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0"/>
              </a:spcAft>
              <a:buClr>
                <a:schemeClr val="dk1"/>
              </a:buClr>
              <a:buSzPts val="1200"/>
              <a:buFont typeface="Times New Roman"/>
              <a:buChar char="★"/>
            </a:pPr>
            <a:r>
              <a:rPr lang="en" sz="1200" b="1">
                <a:solidFill>
                  <a:schemeClr val="dk1"/>
                </a:solidFill>
                <a:latin typeface="Times New Roman"/>
                <a:ea typeface="Times New Roman"/>
                <a:cs typeface="Times New Roman"/>
                <a:sym typeface="Times New Roman"/>
              </a:rPr>
              <a:t>Administración </a:t>
            </a:r>
            <a:r>
              <a:rPr lang="en" sz="1200" b="1">
                <a:solidFill>
                  <a:schemeClr val="dk2"/>
                </a:solidFill>
                <a:latin typeface="Times New Roman"/>
                <a:ea typeface="Times New Roman"/>
                <a:cs typeface="Times New Roman"/>
                <a:sym typeface="Times New Roman"/>
              </a:rPr>
              <a:t>de usuarios.</a:t>
            </a:r>
            <a:r>
              <a:rPr lang="en" sz="1200" b="1">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El sistema operativo también se encarga de la gestión de los perfiles que se hayan creado y almacenado en el ordenador, pudiendo ser esta administración tipo monousuario o multiusuario. No se debe entender con monousuario como que el sistema operativo solo permite que sólo se cree un usuario para utilizar el ordenador. </a:t>
            </a:r>
            <a:r>
              <a:rPr lang="en" sz="1200">
                <a:solidFill>
                  <a:schemeClr val="dk2"/>
                </a:solidFill>
                <a:latin typeface="Times New Roman"/>
                <a:ea typeface="Times New Roman"/>
                <a:cs typeface="Times New Roman"/>
                <a:sym typeface="Times New Roman"/>
              </a:rPr>
              <a:t>Monousuario </a:t>
            </a:r>
            <a:r>
              <a:rPr lang="en" sz="1200">
                <a:solidFill>
                  <a:schemeClr val="dk1"/>
                </a:solidFill>
                <a:latin typeface="Times New Roman"/>
                <a:ea typeface="Times New Roman"/>
                <a:cs typeface="Times New Roman"/>
                <a:sym typeface="Times New Roman"/>
              </a:rPr>
              <a:t>implica que sólo las ejecuciones de ese usuario estarán activas y solo las de él. En cambio, </a:t>
            </a:r>
            <a:r>
              <a:rPr lang="en" sz="1200">
                <a:solidFill>
                  <a:schemeClr val="dk2"/>
                </a:solidFill>
                <a:latin typeface="Times New Roman"/>
                <a:ea typeface="Times New Roman"/>
                <a:cs typeface="Times New Roman"/>
                <a:sym typeface="Times New Roman"/>
              </a:rPr>
              <a:t>Multiusuario </a:t>
            </a:r>
            <a:r>
              <a:rPr lang="en" sz="1200">
                <a:solidFill>
                  <a:schemeClr val="dk1"/>
                </a:solidFill>
                <a:latin typeface="Times New Roman"/>
                <a:ea typeface="Times New Roman"/>
                <a:cs typeface="Times New Roman"/>
                <a:sym typeface="Times New Roman"/>
              </a:rPr>
              <a:t>significa que permite que las tareas de más de un usuario estén activas al mismo tiempo. El sistema permite dependiendo del usuario que vaya a ingresar escoger y activar la cuenta que desee entrar y así mismo poner la contraseña que se haya establecido. (Rubio,2020)</a:t>
            </a:r>
            <a:endParaRPr sz="1200">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pic>
        <p:nvPicPr>
          <p:cNvPr id="697" name="Google Shape;697;p19"/>
          <p:cNvPicPr preferRelativeResize="0"/>
          <p:nvPr/>
        </p:nvPicPr>
        <p:blipFill>
          <a:blip r:embed="rId3">
            <a:alphaModFix/>
          </a:blip>
          <a:stretch>
            <a:fillRect/>
          </a:stretch>
        </p:blipFill>
        <p:spPr>
          <a:xfrm>
            <a:off x="4997550" y="1758950"/>
            <a:ext cx="3551800" cy="1631036"/>
          </a:xfrm>
          <a:prstGeom prst="rect">
            <a:avLst/>
          </a:prstGeom>
          <a:noFill/>
          <a:ln>
            <a:noFill/>
          </a:ln>
        </p:spPr>
      </p:pic>
      <p:sp>
        <p:nvSpPr>
          <p:cNvPr id="698" name="Google Shape;698;p19"/>
          <p:cNvSpPr txBox="1"/>
          <p:nvPr/>
        </p:nvSpPr>
        <p:spPr>
          <a:xfrm>
            <a:off x="5080000" y="1035050"/>
            <a:ext cx="26163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2"/>
                </a:solidFill>
                <a:latin typeface="Cabin"/>
                <a:ea typeface="Cabin"/>
                <a:cs typeface="Cabin"/>
                <a:sym typeface="Cabin"/>
              </a:rPr>
              <a:t>Figura 12 </a:t>
            </a:r>
            <a:endParaRPr i="1">
              <a:solidFill>
                <a:schemeClr val="dk2"/>
              </a:solidFill>
              <a:latin typeface="Cabin"/>
              <a:ea typeface="Cabin"/>
              <a:cs typeface="Cabin"/>
              <a:sym typeface="Cabin"/>
            </a:endParaRPr>
          </a:p>
          <a:p>
            <a:pPr marL="0" lvl="0" indent="0" algn="l" rtl="0">
              <a:spcBef>
                <a:spcPts val="0"/>
              </a:spcBef>
              <a:spcAft>
                <a:spcPts val="0"/>
              </a:spcAft>
              <a:buNone/>
            </a:pPr>
            <a:r>
              <a:rPr lang="en" i="1">
                <a:solidFill>
                  <a:schemeClr val="dk1"/>
                </a:solidFill>
                <a:latin typeface="Cabin"/>
                <a:ea typeface="Cabin"/>
                <a:cs typeface="Cabin"/>
                <a:sym typeface="Cabin"/>
              </a:rPr>
              <a:t>Tipos de usuario </a:t>
            </a:r>
            <a:endParaRPr i="1">
              <a:solidFill>
                <a:schemeClr val="dk1"/>
              </a:solidFill>
              <a:latin typeface="Cabin"/>
              <a:ea typeface="Cabin"/>
              <a:cs typeface="Cabin"/>
              <a:sym typeface="Cabin"/>
            </a:endParaRPr>
          </a:p>
        </p:txBody>
      </p:sp>
      <p:sp>
        <p:nvSpPr>
          <p:cNvPr id="699" name="Google Shape;699;p19"/>
          <p:cNvSpPr txBox="1"/>
          <p:nvPr/>
        </p:nvSpPr>
        <p:spPr>
          <a:xfrm>
            <a:off x="4935050" y="3466175"/>
            <a:ext cx="3676800" cy="11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(Nota: Rosselot, s.f.) </a:t>
            </a:r>
            <a:endParaRPr i="1">
              <a:solidFill>
                <a:schemeClr val="dk1"/>
              </a:solidFill>
              <a:latin typeface="Cabin"/>
              <a:ea typeface="Cabin"/>
              <a:cs typeface="Cabin"/>
              <a:sym typeface="Cabin"/>
            </a:endParaRPr>
          </a:p>
          <a:p>
            <a:pPr marL="0" lvl="0" indent="0" algn="l" rtl="0">
              <a:spcBef>
                <a:spcPts val="0"/>
              </a:spcBef>
              <a:spcAft>
                <a:spcPts val="0"/>
              </a:spcAft>
              <a:buNone/>
            </a:pPr>
            <a:r>
              <a:rPr lang="en" sz="800" i="1" u="sng">
                <a:solidFill>
                  <a:schemeClr val="dk1"/>
                </a:solidFill>
                <a:latin typeface="Cabin"/>
                <a:ea typeface="Cabin"/>
                <a:cs typeface="Cabin"/>
                <a:sym typeface="Cabin"/>
                <a:hlinkClick r:id="rId4">
                  <a:extLst>
                    <a:ext uri="{A12FA001-AC4F-418D-AE19-62706E023703}">
                      <ahyp:hlinkClr xmlns:ahyp="http://schemas.microsoft.com/office/drawing/2018/hyperlinkcolor" val="tx"/>
                    </a:ext>
                  </a:extLst>
                </a:hlinkClick>
              </a:rPr>
              <a:t>https://educacion.sanjuan.edu.ar/mesj/LinkClick.aspx?fileticket=4iNM6zi48b0%3D&amp;tabid=678&amp;mid=1743</a:t>
            </a:r>
            <a:endParaRPr sz="800" i="1">
              <a:solidFill>
                <a:schemeClr val="dk1"/>
              </a:solidFill>
              <a:latin typeface="Cabin"/>
              <a:ea typeface="Cabin"/>
              <a:cs typeface="Cabin"/>
              <a:sym typeface="Cabin"/>
            </a:endParaRPr>
          </a:p>
          <a:p>
            <a:pPr marL="0" lvl="0" indent="0" algn="l" rtl="0">
              <a:spcBef>
                <a:spcPts val="0"/>
              </a:spcBef>
              <a:spcAft>
                <a:spcPts val="0"/>
              </a:spcAft>
              <a:buNone/>
            </a:pPr>
            <a:endParaRPr i="1">
              <a:solidFill>
                <a:schemeClr val="dk1"/>
              </a:solidFill>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24"/>
        <p:cNvGrpSpPr/>
        <p:nvPr/>
      </p:nvGrpSpPr>
      <p:grpSpPr>
        <a:xfrm>
          <a:off x="0" y="0"/>
          <a:ext cx="0" cy="0"/>
          <a:chOff x="0" y="0"/>
          <a:chExt cx="0" cy="0"/>
        </a:xfrm>
      </p:grpSpPr>
      <p:sp>
        <p:nvSpPr>
          <p:cNvPr id="525" name="Google Shape;525;p2"/>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800">
                <a:solidFill>
                  <a:schemeClr val="dk1"/>
                </a:solidFill>
              </a:rPr>
              <a:t>¿Que es un sistema </a:t>
            </a:r>
            <a:r>
              <a:rPr lang="en" sz="2800">
                <a:solidFill>
                  <a:schemeClr val="dk2"/>
                </a:solidFill>
              </a:rPr>
              <a:t>operativo?</a:t>
            </a:r>
            <a:endParaRPr sz="2800">
              <a:solidFill>
                <a:schemeClr val="dk2"/>
              </a:solidFill>
            </a:endParaRPr>
          </a:p>
        </p:txBody>
      </p:sp>
      <p:sp>
        <p:nvSpPr>
          <p:cNvPr id="526" name="Google Shape;526;p2"/>
          <p:cNvSpPr txBox="1"/>
          <p:nvPr/>
        </p:nvSpPr>
        <p:spPr>
          <a:xfrm>
            <a:off x="720000" y="1533525"/>
            <a:ext cx="7704000" cy="345000"/>
          </a:xfrm>
          <a:prstGeom prst="rect">
            <a:avLst/>
          </a:prstGeom>
          <a:noFill/>
          <a:ln>
            <a:noFill/>
          </a:ln>
        </p:spPr>
        <p:txBody>
          <a:bodyPr spcFirstLastPara="1" wrap="square" lIns="91425" tIns="91425" rIns="0" bIns="91425" anchor="t" anchorCtr="0">
            <a:noAutofit/>
          </a:bodyPr>
          <a:lstStyle/>
          <a:p>
            <a:pPr marL="0" marR="0" lvl="0" indent="0" algn="l" rtl="0">
              <a:lnSpc>
                <a:spcPct val="100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Un sistema operativo es un conjunto de programas que permite manejar la memoria, disco, medios de almacenamiento de información y los diferentes periféricos o recursos de nuestra computadora, como son el teclado, el mouse, la impresora, la placa de red, entre otros.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Los periféricos utilizan un driver o controlador y son desarrollados por los fabricantes de cada equipo. Encontramos diferentes sistemas operativos como Windows, Linux, MAS OS, en sus diferentes versiones. También los teléfonos y tablets poseen un sistema operativo.</a:t>
            </a:r>
            <a:r>
              <a:rPr lang="en" sz="1400" b="0" i="0" u="none" strike="noStrike" cap="none">
                <a:solidFill>
                  <a:srgbClr val="191919"/>
                </a:solidFill>
                <a:latin typeface="Times New Roman"/>
                <a:ea typeface="Times New Roman"/>
                <a:cs typeface="Times New Roman"/>
                <a:sym typeface="Times New Roman"/>
              </a:rPr>
              <a:t> </a:t>
            </a:r>
            <a:r>
              <a:rPr lang="en" sz="1400" b="0" i="0" u="none" strike="noStrike" cap="none">
                <a:solidFill>
                  <a:schemeClr val="dk1"/>
                </a:solidFill>
                <a:latin typeface="Times New Roman"/>
                <a:ea typeface="Times New Roman"/>
                <a:cs typeface="Times New Roman"/>
                <a:sym typeface="Times New Roman"/>
              </a:rPr>
              <a:t>Dentro de las tareas que realiza el sistema Operativo, en particular, se ocupa de gestionar la memoria de nuestro sistema y la carga de los diferentes programas, para ello cada programa tiene una prioridad o jerarquía  y en función de la misma contará con los recursos de nuestro sistema por más tiempo que un programa de menor prioridad.(Cilsa,s.f.)</a:t>
            </a:r>
            <a:endParaRPr/>
          </a:p>
          <a:p>
            <a:pPr marL="0" marR="0" lvl="0" indent="0" algn="l" rtl="0">
              <a:lnSpc>
                <a:spcPct val="100000"/>
              </a:lnSpc>
              <a:spcBef>
                <a:spcPts val="750"/>
              </a:spcBef>
              <a:spcAft>
                <a:spcPts val="0"/>
              </a:spcAft>
              <a:buNone/>
            </a:pPr>
            <a:r>
              <a:rPr lang="en" sz="1200" b="0" i="1" u="none" strike="noStrike" cap="none">
                <a:solidFill>
                  <a:schemeClr val="dk1"/>
                </a:solidFill>
                <a:latin typeface="Times New Roman"/>
                <a:ea typeface="Times New Roman"/>
                <a:cs typeface="Times New Roman"/>
                <a:sym typeface="Times New Roman"/>
              </a:rPr>
              <a:t>Figura 1 </a:t>
            </a:r>
            <a:endParaRPr/>
          </a:p>
          <a:p>
            <a:pPr marL="0" marR="0" lvl="0" indent="0" algn="l" rtl="0">
              <a:lnSpc>
                <a:spcPct val="100000"/>
              </a:lnSpc>
              <a:spcBef>
                <a:spcPts val="750"/>
              </a:spcBef>
              <a:spcAft>
                <a:spcPts val="0"/>
              </a:spcAft>
              <a:buNone/>
            </a:pPr>
            <a:r>
              <a:rPr lang="en" sz="1200" b="0" i="1" u="none" strike="noStrike" cap="none">
                <a:solidFill>
                  <a:schemeClr val="dk1"/>
                </a:solidFill>
                <a:latin typeface="Times New Roman"/>
                <a:ea typeface="Times New Roman"/>
                <a:cs typeface="Times New Roman"/>
                <a:sym typeface="Times New Roman"/>
              </a:rPr>
              <a:t>¿Qué es un sistema operativo</a:t>
            </a:r>
            <a:endParaRPr sz="1200" b="0" i="1" u="none" strike="noStrike" cap="none">
              <a:solidFill>
                <a:schemeClr val="dk1"/>
              </a:solidFill>
              <a:latin typeface="Arial"/>
              <a:ea typeface="Arial"/>
              <a:cs typeface="Arial"/>
              <a:sym typeface="Arial"/>
            </a:endParaRPr>
          </a:p>
          <a:p>
            <a:pPr marL="0" marR="0" lvl="0" indent="0" algn="l" rtl="0">
              <a:lnSpc>
                <a:spcPct val="100000"/>
              </a:lnSpc>
              <a:spcBef>
                <a:spcPts val="750"/>
              </a:spcBef>
              <a:spcAft>
                <a:spcPts val="0"/>
              </a:spcAft>
              <a:buNone/>
            </a:pPr>
            <a:br>
              <a:rPr lang="en" sz="1200" b="0" i="0" u="none" strike="noStrike" cap="none">
                <a:solidFill>
                  <a:srgbClr val="000000"/>
                </a:solidFill>
                <a:latin typeface="Arial"/>
                <a:ea typeface="Arial"/>
                <a:cs typeface="Arial"/>
                <a:sym typeface="Arial"/>
              </a:rPr>
            </a:br>
            <a:endParaRPr sz="1200" b="1" i="0" u="none" strike="noStrike" cap="none">
              <a:solidFill>
                <a:schemeClr val="dk1"/>
              </a:solidFill>
              <a:latin typeface="Cabin"/>
              <a:ea typeface="Cabin"/>
              <a:cs typeface="Cabin"/>
              <a:sym typeface="Cabin"/>
            </a:endParaRPr>
          </a:p>
        </p:txBody>
      </p:sp>
      <p:grpSp>
        <p:nvGrpSpPr>
          <p:cNvPr id="527" name="Google Shape;527;p2"/>
          <p:cNvGrpSpPr/>
          <p:nvPr/>
        </p:nvGrpSpPr>
        <p:grpSpPr>
          <a:xfrm rot="-468992">
            <a:off x="8212552" y="3967154"/>
            <a:ext cx="753527" cy="833245"/>
            <a:chOff x="1191357" y="3451057"/>
            <a:chExt cx="597555" cy="660773"/>
          </a:xfrm>
        </p:grpSpPr>
        <p:sp>
          <p:nvSpPr>
            <p:cNvPr id="528" name="Google Shape;528;p2"/>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0"/>
          <p:cNvSpPr/>
          <p:nvPr/>
        </p:nvSpPr>
        <p:spPr>
          <a:xfrm>
            <a:off x="1532950" y="1367538"/>
            <a:ext cx="2710200" cy="29781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5" name="Google Shape;705;p20"/>
          <p:cNvPicPr preferRelativeResize="0">
            <a:picLocks noGrp="1"/>
          </p:cNvPicPr>
          <p:nvPr>
            <p:ph type="pic" idx="2"/>
          </p:nvPr>
        </p:nvPicPr>
        <p:blipFill rotWithShape="1">
          <a:blip r:embed="rId3">
            <a:alphaModFix/>
          </a:blip>
          <a:srcRect l="20177" r="20177"/>
          <a:stretch/>
        </p:blipFill>
        <p:spPr>
          <a:xfrm>
            <a:off x="1373525" y="1191463"/>
            <a:ext cx="2710200" cy="3028500"/>
          </a:xfrm>
          <a:prstGeom prst="roundRect">
            <a:avLst>
              <a:gd name="adj" fmla="val 0"/>
            </a:avLst>
          </a:prstGeom>
          <a:noFill/>
          <a:ln w="19050" cap="flat" cmpd="sng">
            <a:solidFill>
              <a:schemeClr val="dk2"/>
            </a:solidFill>
            <a:prstDash val="solid"/>
            <a:round/>
            <a:headEnd type="none" w="sm" len="sm"/>
            <a:tailEnd type="none" w="sm" len="sm"/>
          </a:ln>
        </p:spPr>
      </p:pic>
      <p:sp>
        <p:nvSpPr>
          <p:cNvPr id="706" name="Google Shape;706;p20"/>
          <p:cNvSpPr txBox="1"/>
          <p:nvPr/>
        </p:nvSpPr>
        <p:spPr>
          <a:xfrm>
            <a:off x="4445000" y="984200"/>
            <a:ext cx="3645000" cy="29337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80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Otra función fundamental del sistema operativo es proporcionar una </a:t>
            </a:r>
            <a:r>
              <a:rPr lang="en" sz="1200">
                <a:solidFill>
                  <a:schemeClr val="dk1"/>
                </a:solidFill>
                <a:latin typeface="Times New Roman"/>
                <a:ea typeface="Times New Roman"/>
                <a:cs typeface="Times New Roman"/>
                <a:sym typeface="Times New Roman"/>
              </a:rPr>
              <a:t>interfaz</a:t>
            </a:r>
            <a:r>
              <a:rPr lang="en" sz="1200">
                <a:solidFill>
                  <a:schemeClr val="hlink"/>
                </a:solidFill>
                <a:latin typeface="Times New Roman"/>
                <a:ea typeface="Times New Roman"/>
                <a:cs typeface="Times New Roman"/>
                <a:sym typeface="Times New Roman"/>
              </a:rPr>
              <a:t> de usuario que permita a las personas interactuar con el dispositivo de manera intuitiva y eficiente. Esta interfaz puede tomar muchas formas, desde interfaces gráficas de usuario (GUI) en computadoras hasta interfaces táctiles en dispositivos móviles. La interfaz de usuario proporciona acceso a todas las funciones del dispositivo, desde la apertura de aplicaciones hasta la configuración de opciones de sistema. El sistema operativo se encarga de gestionar esta interfaz para que sea fácil de entender y utilizar, independientemente del nivel de experiencia del usuario. (Bellaestetica,2024)</a:t>
            </a:r>
            <a:endParaRPr>
              <a:solidFill>
                <a:schemeClr val="dk1"/>
              </a:solidFill>
              <a:latin typeface="Cabin"/>
              <a:ea typeface="Cabin"/>
              <a:cs typeface="Cabin"/>
              <a:sym typeface="Cabi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21"/>
          <p:cNvGrpSpPr/>
          <p:nvPr/>
        </p:nvGrpSpPr>
        <p:grpSpPr>
          <a:xfrm rot="117939" flipH="1">
            <a:off x="7429195" y="1828913"/>
            <a:ext cx="1900322" cy="1900105"/>
            <a:chOff x="277880" y="2901316"/>
            <a:chExt cx="1900344" cy="1900127"/>
          </a:xfrm>
        </p:grpSpPr>
        <p:sp>
          <p:nvSpPr>
            <p:cNvPr id="712" name="Google Shape;712;p21"/>
            <p:cNvSpPr/>
            <p:nvPr/>
          </p:nvSpPr>
          <p:spPr>
            <a:xfrm>
              <a:off x="402450" y="3248988"/>
              <a:ext cx="1354500" cy="1354500"/>
            </a:xfrm>
            <a:prstGeom prst="ellipse">
              <a:avLst/>
            </a:pr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3" name="Google Shape;713;p21"/>
            <p:cNvGrpSpPr/>
            <p:nvPr/>
          </p:nvGrpSpPr>
          <p:grpSpPr>
            <a:xfrm rot="2322109">
              <a:off x="551788" y="3175815"/>
              <a:ext cx="1352529" cy="1351128"/>
              <a:chOff x="200055" y="3556746"/>
              <a:chExt cx="869964" cy="869063"/>
            </a:xfrm>
          </p:grpSpPr>
          <p:sp>
            <p:nvSpPr>
              <p:cNvPr id="714" name="Google Shape;714;p21"/>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1"/>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1"/>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1"/>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18" name="Google Shape;718;p21"/>
          <p:cNvSpPr/>
          <p:nvPr/>
        </p:nvSpPr>
        <p:spPr>
          <a:xfrm rot="-166604" flipH="1">
            <a:off x="7650907" y="4009834"/>
            <a:ext cx="452384" cy="45247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1"/>
          <p:cNvSpPr/>
          <p:nvPr/>
        </p:nvSpPr>
        <p:spPr>
          <a:xfrm rot="-2669310" flipH="1">
            <a:off x="6939973" y="3473551"/>
            <a:ext cx="1874253" cy="1525055"/>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1"/>
          <p:cNvSpPr/>
          <p:nvPr/>
        </p:nvSpPr>
        <p:spPr>
          <a:xfrm rot="-166584" flipH="1">
            <a:off x="570504" y="3691557"/>
            <a:ext cx="300434" cy="30048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1"/>
          <p:cNvSpPr/>
          <p:nvPr/>
        </p:nvSpPr>
        <p:spPr>
          <a:xfrm rot="-166600" flipH="1">
            <a:off x="634920" y="3849731"/>
            <a:ext cx="683625" cy="6837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1"/>
          <p:cNvSpPr txBox="1"/>
          <p:nvPr/>
        </p:nvSpPr>
        <p:spPr>
          <a:xfrm>
            <a:off x="895350" y="1009650"/>
            <a:ext cx="3066900" cy="28689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0"/>
              </a:spcAft>
              <a:buClr>
                <a:schemeClr val="accent4"/>
              </a:buClr>
              <a:buSzPts val="1200"/>
              <a:buFont typeface="Times New Roman"/>
              <a:buChar char="★"/>
            </a:pPr>
            <a:r>
              <a:rPr lang="en" sz="1200">
                <a:solidFill>
                  <a:schemeClr val="dk1"/>
                </a:solidFill>
                <a:latin typeface="Times New Roman"/>
                <a:ea typeface="Times New Roman"/>
                <a:cs typeface="Times New Roman"/>
                <a:sym typeface="Times New Roman"/>
              </a:rPr>
              <a:t>Como ejemplo cada sistema operativo tiene una interfaz diferente y de preferencia para cada usuario, pero las más famosa y conocida por la mayoría de las personas es la interfaz Windows ya que es muy famosa y usada donde es muy intuitiva y versatil para el usuario también una de las más famosas es la de Mac donde su interfaz es más colorida pero un poco más tedioso para algunos usuarios. (Bellaestetica,2024)</a:t>
            </a:r>
            <a:endParaRPr sz="1200">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pic>
        <p:nvPicPr>
          <p:cNvPr id="723" name="Google Shape;723;p21"/>
          <p:cNvPicPr preferRelativeResize="0"/>
          <p:nvPr/>
        </p:nvPicPr>
        <p:blipFill>
          <a:blip r:embed="rId3">
            <a:alphaModFix/>
          </a:blip>
          <a:stretch>
            <a:fillRect/>
          </a:stretch>
        </p:blipFill>
        <p:spPr>
          <a:xfrm>
            <a:off x="4019400" y="1646475"/>
            <a:ext cx="3264050" cy="2264979"/>
          </a:xfrm>
          <a:prstGeom prst="rect">
            <a:avLst/>
          </a:prstGeom>
          <a:noFill/>
          <a:ln>
            <a:noFill/>
          </a:ln>
        </p:spPr>
      </p:pic>
      <p:sp>
        <p:nvSpPr>
          <p:cNvPr id="724" name="Google Shape;724;p21"/>
          <p:cNvSpPr txBox="1"/>
          <p:nvPr/>
        </p:nvSpPr>
        <p:spPr>
          <a:xfrm>
            <a:off x="3962250" y="1009650"/>
            <a:ext cx="2216400" cy="5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4"/>
                </a:solidFill>
                <a:latin typeface="Cabin"/>
                <a:ea typeface="Cabin"/>
                <a:cs typeface="Cabin"/>
                <a:sym typeface="Cabin"/>
              </a:rPr>
              <a:t>Figura 13 </a:t>
            </a:r>
            <a:endParaRPr i="1">
              <a:solidFill>
                <a:schemeClr val="accent4"/>
              </a:solidFill>
              <a:latin typeface="Cabin"/>
              <a:ea typeface="Cabin"/>
              <a:cs typeface="Cabin"/>
              <a:sym typeface="Cabin"/>
            </a:endParaRPr>
          </a:p>
          <a:p>
            <a:pPr marL="0" lvl="0" indent="0" algn="l" rtl="0">
              <a:spcBef>
                <a:spcPts val="0"/>
              </a:spcBef>
              <a:spcAft>
                <a:spcPts val="0"/>
              </a:spcAft>
              <a:buNone/>
            </a:pPr>
            <a:r>
              <a:rPr lang="en" i="1">
                <a:solidFill>
                  <a:schemeClr val="dk1"/>
                </a:solidFill>
                <a:latin typeface="Cabin"/>
                <a:ea typeface="Cabin"/>
                <a:cs typeface="Cabin"/>
                <a:sym typeface="Cabin"/>
              </a:rPr>
              <a:t>Interfaz sistema operativo</a:t>
            </a:r>
            <a:endParaRPr i="1">
              <a:solidFill>
                <a:schemeClr val="dk1"/>
              </a:solidFill>
              <a:latin typeface="Cabin"/>
              <a:ea typeface="Cabin"/>
              <a:cs typeface="Cabin"/>
              <a:sym typeface="Cabin"/>
            </a:endParaRPr>
          </a:p>
        </p:txBody>
      </p:sp>
      <p:sp>
        <p:nvSpPr>
          <p:cNvPr id="725" name="Google Shape;725;p21"/>
          <p:cNvSpPr txBox="1"/>
          <p:nvPr/>
        </p:nvSpPr>
        <p:spPr>
          <a:xfrm>
            <a:off x="4019400" y="3833575"/>
            <a:ext cx="29274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(Nota: CTT, 2019)</a:t>
            </a:r>
            <a:endParaRPr i="1">
              <a:solidFill>
                <a:schemeClr val="dk1"/>
              </a:solidFill>
              <a:latin typeface="Cabin"/>
              <a:ea typeface="Cabin"/>
              <a:cs typeface="Cabin"/>
              <a:sym typeface="Cabin"/>
            </a:endParaRPr>
          </a:p>
          <a:p>
            <a:pPr marL="0" lvl="0" indent="0" algn="l" rtl="0">
              <a:spcBef>
                <a:spcPts val="0"/>
              </a:spcBef>
              <a:spcAft>
                <a:spcPts val="0"/>
              </a:spcAft>
              <a:buNone/>
            </a:pPr>
            <a:r>
              <a:rPr lang="en" sz="900" i="1" u="sng">
                <a:solidFill>
                  <a:schemeClr val="dk1"/>
                </a:solidFill>
                <a:latin typeface="Cabin"/>
                <a:ea typeface="Cabin"/>
                <a:cs typeface="Cabin"/>
                <a:sym typeface="Cabin"/>
                <a:hlinkClick r:id="rId4">
                  <a:extLst>
                    <a:ext uri="{A12FA001-AC4F-418D-AE19-62706E023703}">
                      <ahyp:hlinkClr xmlns:ahyp="http://schemas.microsoft.com/office/drawing/2018/hyperlinkcolor" val="tx"/>
                    </a:ext>
                  </a:extLst>
                </a:hlinkClick>
              </a:rPr>
              <a:t>https://ctt2019.blogspot.com/2019/03/blog-post.html</a:t>
            </a:r>
            <a:endParaRPr sz="900" i="1">
              <a:solidFill>
                <a:schemeClr val="dk1"/>
              </a:solidFill>
              <a:latin typeface="Cabin"/>
              <a:ea typeface="Cabin"/>
              <a:cs typeface="Cabin"/>
              <a:sym typeface="Cabin"/>
            </a:endParaRPr>
          </a:p>
          <a:p>
            <a:pPr marL="0" lvl="0" indent="0" algn="l" rtl="0">
              <a:spcBef>
                <a:spcPts val="0"/>
              </a:spcBef>
              <a:spcAft>
                <a:spcPts val="0"/>
              </a:spcAft>
              <a:buNone/>
            </a:pPr>
            <a:endParaRPr i="1">
              <a:solidFill>
                <a:schemeClr val="dk1"/>
              </a:solidFill>
              <a:latin typeface="Cabin"/>
              <a:ea typeface="Cabin"/>
              <a:cs typeface="Cabin"/>
              <a:sym typeface="Cab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22"/>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Figura 14 </a:t>
            </a:r>
            <a:endParaRPr/>
          </a:p>
          <a:p>
            <a:pPr marL="0" lvl="0" indent="0" algn="l" rtl="0">
              <a:lnSpc>
                <a:spcPct val="100000"/>
              </a:lnSpc>
              <a:spcBef>
                <a:spcPts val="0"/>
              </a:spcBef>
              <a:spcAft>
                <a:spcPts val="0"/>
              </a:spcAft>
              <a:buSzPts val="2800"/>
              <a:buNone/>
            </a:pPr>
            <a:r>
              <a:rPr lang="en"/>
              <a:t>Funciones del </a:t>
            </a:r>
            <a:r>
              <a:rPr lang="en">
                <a:solidFill>
                  <a:schemeClr val="dk2"/>
                </a:solidFill>
              </a:rPr>
              <a:t>sistema operativo</a:t>
            </a:r>
            <a:endParaRPr>
              <a:solidFill>
                <a:schemeClr val="dk2"/>
              </a:solidFill>
            </a:endParaRPr>
          </a:p>
        </p:txBody>
      </p:sp>
      <p:sp>
        <p:nvSpPr>
          <p:cNvPr id="731" name="Google Shape;731;p22"/>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2"/>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2"/>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4" name="Google Shape;734;p22"/>
          <p:cNvPicPr preferRelativeResize="0"/>
          <p:nvPr/>
        </p:nvPicPr>
        <p:blipFill>
          <a:blip r:embed="rId3">
            <a:alphaModFix/>
          </a:blip>
          <a:stretch>
            <a:fillRect/>
          </a:stretch>
        </p:blipFill>
        <p:spPr>
          <a:xfrm>
            <a:off x="1517650" y="1807450"/>
            <a:ext cx="5224350" cy="2165350"/>
          </a:xfrm>
          <a:prstGeom prst="rect">
            <a:avLst/>
          </a:prstGeom>
          <a:noFill/>
          <a:ln>
            <a:noFill/>
          </a:ln>
        </p:spPr>
      </p:pic>
      <p:sp>
        <p:nvSpPr>
          <p:cNvPr id="735" name="Google Shape;735;p22"/>
          <p:cNvSpPr txBox="1"/>
          <p:nvPr/>
        </p:nvSpPr>
        <p:spPr>
          <a:xfrm>
            <a:off x="2178050" y="4102100"/>
            <a:ext cx="4394100" cy="3174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i="1">
                <a:solidFill>
                  <a:schemeClr val="dk1"/>
                </a:solidFill>
                <a:latin typeface="Times New Roman"/>
                <a:ea typeface="Times New Roman"/>
                <a:cs typeface="Times New Roman"/>
                <a:sym typeface="Times New Roman"/>
              </a:rPr>
              <a:t>Nota: (Bellaestetica,2024) </a:t>
            </a:r>
            <a:r>
              <a:rPr lang="en" sz="800" i="1"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https://belleza-estetica.com.ar/cuales-son-las-5-funciones-basicas-del-sistema-operativo/</a:t>
            </a:r>
            <a:r>
              <a:rPr lang="en" sz="1200" i="1"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a:t>
            </a:r>
            <a:endParaRPr sz="800" i="1">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23"/>
          <p:cNvSpPr txBox="1"/>
          <p:nvPr/>
        </p:nvSpPr>
        <p:spPr>
          <a:xfrm>
            <a:off x="774700" y="879900"/>
            <a:ext cx="4203600" cy="3640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b="1">
                <a:solidFill>
                  <a:schemeClr val="hlink"/>
                </a:solidFill>
                <a:highlight>
                  <a:schemeClr val="dk2"/>
                </a:highlight>
                <a:latin typeface="Times New Roman"/>
                <a:ea typeface="Times New Roman"/>
                <a:cs typeface="Times New Roman"/>
                <a:sym typeface="Times New Roman"/>
              </a:rPr>
              <a:t>Características de un sistema operativo</a:t>
            </a:r>
            <a:endParaRPr sz="1200" b="1">
              <a:solidFill>
                <a:schemeClr val="hlink"/>
              </a:solidFill>
              <a:highlight>
                <a:schemeClr val="dk2"/>
              </a:highlight>
              <a:latin typeface="Times New Roman"/>
              <a:ea typeface="Times New Roman"/>
              <a:cs typeface="Times New Roman"/>
              <a:sym typeface="Times New Roman"/>
            </a:endParaRPr>
          </a:p>
          <a:p>
            <a:pPr marL="457200" lvl="0" indent="-304800" algn="l" rtl="0">
              <a:lnSpc>
                <a:spcPct val="107916"/>
              </a:lnSpc>
              <a:spcBef>
                <a:spcPts val="80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Es el </a:t>
            </a:r>
            <a:r>
              <a:rPr lang="en" sz="1200" b="1">
                <a:solidFill>
                  <a:schemeClr val="hlink"/>
                </a:solidFill>
                <a:latin typeface="Times New Roman"/>
                <a:ea typeface="Times New Roman"/>
                <a:cs typeface="Times New Roman"/>
                <a:sym typeface="Times New Roman"/>
              </a:rPr>
              <a:t>intermediario</a:t>
            </a:r>
            <a:r>
              <a:rPr lang="en" sz="1200">
                <a:solidFill>
                  <a:schemeClr val="hlink"/>
                </a:solidFill>
                <a:latin typeface="Times New Roman"/>
                <a:ea typeface="Times New Roman"/>
                <a:cs typeface="Times New Roman"/>
                <a:sym typeface="Times New Roman"/>
              </a:rPr>
              <a:t> entre el usuario y el hardware.</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Es necesario para el </a:t>
            </a:r>
            <a:r>
              <a:rPr lang="en" sz="1200" b="1">
                <a:solidFill>
                  <a:schemeClr val="hlink"/>
                </a:solidFill>
                <a:latin typeface="Times New Roman"/>
                <a:ea typeface="Times New Roman"/>
                <a:cs typeface="Times New Roman"/>
                <a:sym typeface="Times New Roman"/>
              </a:rPr>
              <a:t>funcionamiento</a:t>
            </a:r>
            <a:r>
              <a:rPr lang="en" sz="1200">
                <a:solidFill>
                  <a:schemeClr val="hlink"/>
                </a:solidFill>
                <a:latin typeface="Times New Roman"/>
                <a:ea typeface="Times New Roman"/>
                <a:cs typeface="Times New Roman"/>
                <a:sym typeface="Times New Roman"/>
              </a:rPr>
              <a:t> de todos los computadores, tabletas y teléfonos móviles.</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Otorga </a:t>
            </a:r>
            <a:r>
              <a:rPr lang="en" sz="1200" b="1">
                <a:solidFill>
                  <a:schemeClr val="hlink"/>
                </a:solidFill>
                <a:latin typeface="Times New Roman"/>
                <a:ea typeface="Times New Roman"/>
                <a:cs typeface="Times New Roman"/>
                <a:sym typeface="Times New Roman"/>
              </a:rPr>
              <a:t>seguridad</a:t>
            </a:r>
            <a:r>
              <a:rPr lang="en" sz="1200">
                <a:solidFill>
                  <a:schemeClr val="hlink"/>
                </a:solidFill>
                <a:latin typeface="Times New Roman"/>
                <a:ea typeface="Times New Roman"/>
                <a:cs typeface="Times New Roman"/>
                <a:sym typeface="Times New Roman"/>
              </a:rPr>
              <a:t> y protege a los programas y archivos del ordenador.</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Está diseñado para ser </a:t>
            </a:r>
            <a:r>
              <a:rPr lang="en" sz="1200" b="1">
                <a:solidFill>
                  <a:schemeClr val="hlink"/>
                </a:solidFill>
                <a:latin typeface="Times New Roman"/>
                <a:ea typeface="Times New Roman"/>
                <a:cs typeface="Times New Roman"/>
                <a:sym typeface="Times New Roman"/>
              </a:rPr>
              <a:t>amigable</a:t>
            </a:r>
            <a:r>
              <a:rPr lang="en" sz="1200">
                <a:solidFill>
                  <a:schemeClr val="hlink"/>
                </a:solidFill>
                <a:latin typeface="Times New Roman"/>
                <a:ea typeface="Times New Roman"/>
                <a:cs typeface="Times New Roman"/>
                <a:sym typeface="Times New Roman"/>
              </a:rPr>
              <a:t> con el usuario y fácil de usar.</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Permite </a:t>
            </a:r>
            <a:r>
              <a:rPr lang="en" sz="1200" b="1">
                <a:solidFill>
                  <a:schemeClr val="hlink"/>
                </a:solidFill>
                <a:latin typeface="Times New Roman"/>
                <a:ea typeface="Times New Roman"/>
                <a:cs typeface="Times New Roman"/>
                <a:sym typeface="Times New Roman"/>
              </a:rPr>
              <a:t>administrar</a:t>
            </a:r>
            <a:r>
              <a:rPr lang="en" sz="1200">
                <a:solidFill>
                  <a:schemeClr val="hlink"/>
                </a:solidFill>
                <a:latin typeface="Times New Roman"/>
                <a:ea typeface="Times New Roman"/>
                <a:cs typeface="Times New Roman"/>
                <a:sym typeface="Times New Roman"/>
              </a:rPr>
              <a:t> de manera eficiente los recursos del ordenador.</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La mayoría requiere del </a:t>
            </a:r>
            <a:r>
              <a:rPr lang="en" sz="1200" b="1">
                <a:solidFill>
                  <a:schemeClr val="hlink"/>
                </a:solidFill>
                <a:latin typeface="Times New Roman"/>
                <a:ea typeface="Times New Roman"/>
                <a:cs typeface="Times New Roman"/>
                <a:sym typeface="Times New Roman"/>
              </a:rPr>
              <a:t>pago de una licencia</a:t>
            </a:r>
            <a:r>
              <a:rPr lang="en" sz="1200">
                <a:solidFill>
                  <a:schemeClr val="hlink"/>
                </a:solidFill>
                <a:latin typeface="Times New Roman"/>
                <a:ea typeface="Times New Roman"/>
                <a:cs typeface="Times New Roman"/>
                <a:sym typeface="Times New Roman"/>
              </a:rPr>
              <a:t> para su uso.</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Permite </a:t>
            </a:r>
            <a:r>
              <a:rPr lang="en" sz="1200" b="1">
                <a:solidFill>
                  <a:schemeClr val="hlink"/>
                </a:solidFill>
                <a:latin typeface="Times New Roman"/>
                <a:ea typeface="Times New Roman"/>
                <a:cs typeface="Times New Roman"/>
                <a:sym typeface="Times New Roman"/>
              </a:rPr>
              <a:t>interactuar</a:t>
            </a:r>
            <a:r>
              <a:rPr lang="en" sz="1200">
                <a:solidFill>
                  <a:schemeClr val="hlink"/>
                </a:solidFill>
                <a:latin typeface="Times New Roman"/>
                <a:ea typeface="Times New Roman"/>
                <a:cs typeface="Times New Roman"/>
                <a:sym typeface="Times New Roman"/>
              </a:rPr>
              <a:t> con varios dispositivos.</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Es </a:t>
            </a:r>
            <a:r>
              <a:rPr lang="en" sz="1200" b="1">
                <a:solidFill>
                  <a:schemeClr val="hlink"/>
                </a:solidFill>
                <a:latin typeface="Times New Roman"/>
                <a:ea typeface="Times New Roman"/>
                <a:cs typeface="Times New Roman"/>
                <a:sym typeface="Times New Roman"/>
              </a:rPr>
              <a:t>progresivo</a:t>
            </a:r>
            <a:r>
              <a:rPr lang="en" sz="1200">
                <a:solidFill>
                  <a:schemeClr val="hlink"/>
                </a:solidFill>
                <a:latin typeface="Times New Roman"/>
                <a:ea typeface="Times New Roman"/>
                <a:cs typeface="Times New Roman"/>
                <a:sym typeface="Times New Roman"/>
              </a:rPr>
              <a:t>, ya que existen constantemente nuevas versiones que se actualizan y adaptan a las necesidades del usuario. (Concepto,2024)</a:t>
            </a:r>
            <a:endParaRPr sz="1200">
              <a:solidFill>
                <a:schemeClr val="hlink"/>
              </a:solidFill>
              <a:latin typeface="Times New Roman"/>
              <a:ea typeface="Times New Roman"/>
              <a:cs typeface="Times New Roman"/>
              <a:sym typeface="Times New Roman"/>
            </a:endParaRPr>
          </a:p>
          <a:p>
            <a:pPr marL="0" lvl="0" indent="0" algn="l" rtl="0">
              <a:spcBef>
                <a:spcPts val="1440"/>
              </a:spcBef>
              <a:spcAft>
                <a:spcPts val="0"/>
              </a:spcAft>
              <a:buNone/>
            </a:pPr>
            <a:endParaRPr>
              <a:solidFill>
                <a:schemeClr val="dk1"/>
              </a:solidFill>
              <a:latin typeface="Cabin"/>
              <a:ea typeface="Cabin"/>
              <a:cs typeface="Cabin"/>
              <a:sym typeface="Cabin"/>
            </a:endParaRPr>
          </a:p>
        </p:txBody>
      </p:sp>
      <p:sp>
        <p:nvSpPr>
          <p:cNvPr id="741" name="Google Shape;741;p23"/>
          <p:cNvSpPr txBox="1"/>
          <p:nvPr/>
        </p:nvSpPr>
        <p:spPr>
          <a:xfrm>
            <a:off x="5321300" y="1485900"/>
            <a:ext cx="2775000" cy="3111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i="1">
                <a:solidFill>
                  <a:schemeClr val="lt2"/>
                </a:solidFill>
                <a:latin typeface="Times New Roman"/>
                <a:ea typeface="Times New Roman"/>
                <a:cs typeface="Times New Roman"/>
                <a:sym typeface="Times New Roman"/>
              </a:rPr>
              <a:t>Figura 6 </a:t>
            </a:r>
            <a:endParaRPr sz="1200" b="1" i="1">
              <a:solidFill>
                <a:schemeClr val="lt2"/>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200" i="1">
                <a:solidFill>
                  <a:schemeClr val="hlink"/>
                </a:solidFill>
                <a:latin typeface="Times New Roman"/>
                <a:ea typeface="Times New Roman"/>
                <a:cs typeface="Times New Roman"/>
                <a:sym typeface="Times New Roman"/>
              </a:rPr>
              <a:t>Características de un sistema operativo </a:t>
            </a:r>
            <a:endParaRPr sz="1200" i="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endParaRPr sz="1200" i="1">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pic>
        <p:nvPicPr>
          <p:cNvPr id="742" name="Google Shape;742;p23"/>
          <p:cNvPicPr preferRelativeResize="0"/>
          <p:nvPr/>
        </p:nvPicPr>
        <p:blipFill>
          <a:blip r:embed="rId3">
            <a:alphaModFix/>
          </a:blip>
          <a:stretch>
            <a:fillRect/>
          </a:stretch>
        </p:blipFill>
        <p:spPr>
          <a:xfrm>
            <a:off x="5194200" y="2120900"/>
            <a:ext cx="3441700" cy="1720850"/>
          </a:xfrm>
          <a:prstGeom prst="rect">
            <a:avLst/>
          </a:prstGeom>
          <a:noFill/>
          <a:ln>
            <a:noFill/>
          </a:ln>
        </p:spPr>
      </p:pic>
      <p:sp>
        <p:nvSpPr>
          <p:cNvPr id="743" name="Google Shape;743;p23"/>
          <p:cNvSpPr txBox="1"/>
          <p:nvPr/>
        </p:nvSpPr>
        <p:spPr>
          <a:xfrm>
            <a:off x="5194200" y="3911600"/>
            <a:ext cx="3311400" cy="1779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i="1">
                <a:solidFill>
                  <a:schemeClr val="hlink"/>
                </a:solidFill>
                <a:latin typeface="Times New Roman"/>
                <a:ea typeface="Times New Roman"/>
                <a:cs typeface="Times New Roman"/>
                <a:sym typeface="Times New Roman"/>
              </a:rPr>
              <a:t>Nota: (María R, s.f. </a:t>
            </a:r>
            <a:r>
              <a:rPr lang="en" sz="1000" i="1">
                <a:solidFill>
                  <a:schemeClr val="hlink"/>
                </a:solidFill>
                <a:latin typeface="Times New Roman"/>
                <a:ea typeface="Times New Roman"/>
                <a:cs typeface="Times New Roman"/>
                <a:sym typeface="Times New Roman"/>
              </a:rPr>
              <a:t> </a:t>
            </a:r>
            <a:r>
              <a:rPr lang="en" sz="1000" i="1"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https://issuu.com/mariapao_17/docs/revista/s/1135476</a:t>
            </a:r>
            <a:r>
              <a:rPr lang="en" sz="1000" i="1">
                <a:solidFill>
                  <a:schemeClr val="hlink"/>
                </a:solidFill>
                <a:latin typeface="Times New Roman"/>
                <a:ea typeface="Times New Roman"/>
                <a:cs typeface="Times New Roman"/>
                <a:sym typeface="Times New Roman"/>
              </a:rPr>
              <a:t>)</a:t>
            </a:r>
            <a:endParaRPr sz="1200" i="1">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25"/>
          <p:cNvSpPr txBox="1">
            <a:spLocks noGrp="1"/>
          </p:cNvSpPr>
          <p:nvPr>
            <p:ph type="title"/>
          </p:nvPr>
        </p:nvSpPr>
        <p:spPr>
          <a:xfrm>
            <a:off x="542200" y="816825"/>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Tipos de </a:t>
            </a:r>
            <a:r>
              <a:rPr lang="en">
                <a:solidFill>
                  <a:srgbClr val="0E2A47"/>
                </a:solidFill>
              </a:rPr>
              <a:t>sistema operativo</a:t>
            </a:r>
            <a:endParaRPr>
              <a:solidFill>
                <a:srgbClr val="0E2A47"/>
              </a:solidFill>
            </a:endParaRPr>
          </a:p>
        </p:txBody>
      </p:sp>
      <p:sp>
        <p:nvSpPr>
          <p:cNvPr id="749" name="Google Shape;749;p25"/>
          <p:cNvSpPr txBox="1"/>
          <p:nvPr/>
        </p:nvSpPr>
        <p:spPr>
          <a:xfrm>
            <a:off x="720725" y="1320800"/>
            <a:ext cx="5191200" cy="36894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000">
                <a:solidFill>
                  <a:schemeClr val="hlink"/>
                </a:solidFill>
                <a:latin typeface="Times New Roman"/>
                <a:ea typeface="Times New Roman"/>
                <a:cs typeface="Times New Roman"/>
                <a:sym typeface="Times New Roman"/>
              </a:rPr>
              <a:t>Existen varios tipos de sistema operativo que varían dependiendo del hardware y la función de cada dispositivo.</a:t>
            </a:r>
            <a:endParaRPr sz="1000">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100" b="1">
                <a:solidFill>
                  <a:schemeClr val="hlink"/>
                </a:solidFill>
                <a:highlight>
                  <a:srgbClr val="FFFF00"/>
                </a:highlight>
                <a:latin typeface="Times New Roman"/>
                <a:ea typeface="Times New Roman"/>
                <a:cs typeface="Times New Roman"/>
                <a:sym typeface="Times New Roman"/>
              </a:rPr>
              <a:t>Según el usuario puede ser</a:t>
            </a:r>
            <a:r>
              <a:rPr lang="en" sz="1100" b="1">
                <a:solidFill>
                  <a:schemeClr val="hlink"/>
                </a:solidFill>
                <a:latin typeface="Times New Roman"/>
                <a:ea typeface="Times New Roman"/>
                <a:cs typeface="Times New Roman"/>
                <a:sym typeface="Times New Roman"/>
              </a:rPr>
              <a:t> </a:t>
            </a:r>
            <a:endParaRPr sz="1100" b="1">
              <a:solidFill>
                <a:schemeClr val="hlink"/>
              </a:solidFill>
              <a:highlight>
                <a:srgbClr val="FFFF00"/>
              </a:highlight>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000" b="1">
                <a:solidFill>
                  <a:schemeClr val="hlink"/>
                </a:solidFill>
                <a:latin typeface="Times New Roman"/>
                <a:ea typeface="Times New Roman"/>
                <a:cs typeface="Times New Roman"/>
                <a:sym typeface="Times New Roman"/>
              </a:rPr>
              <a:t>Multiusuario: </a:t>
            </a:r>
            <a:r>
              <a:rPr lang="en" sz="1000">
                <a:solidFill>
                  <a:schemeClr val="hlink"/>
                </a:solidFill>
                <a:latin typeface="Times New Roman"/>
                <a:ea typeface="Times New Roman"/>
                <a:cs typeface="Times New Roman"/>
                <a:sym typeface="Times New Roman"/>
              </a:rPr>
              <a:t>lo que significa que los programas del sistema operativo puedan ejecutados simultáneamente por varios usuarios.</a:t>
            </a:r>
            <a:endParaRPr sz="1000">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000" b="1">
                <a:solidFill>
                  <a:schemeClr val="hlink"/>
                </a:solidFill>
                <a:latin typeface="Times New Roman"/>
                <a:ea typeface="Times New Roman"/>
                <a:cs typeface="Times New Roman"/>
                <a:sym typeface="Times New Roman"/>
              </a:rPr>
              <a:t>Monousuario: </a:t>
            </a:r>
            <a:r>
              <a:rPr lang="en" sz="1000">
                <a:solidFill>
                  <a:schemeClr val="hlink"/>
                </a:solidFill>
                <a:latin typeface="Times New Roman"/>
                <a:ea typeface="Times New Roman"/>
                <a:cs typeface="Times New Roman"/>
                <a:sym typeface="Times New Roman"/>
              </a:rPr>
              <a:t>lo que nos indica que los programas solo pueden ser ejecutados por un solo usuario a la vez.</a:t>
            </a:r>
            <a:endParaRPr sz="1000">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100" b="1">
                <a:solidFill>
                  <a:schemeClr val="hlink"/>
                </a:solidFill>
                <a:highlight>
                  <a:srgbClr val="00FFFF"/>
                </a:highlight>
                <a:latin typeface="Times New Roman"/>
                <a:ea typeface="Times New Roman"/>
                <a:cs typeface="Times New Roman"/>
                <a:sym typeface="Times New Roman"/>
              </a:rPr>
              <a:t>Según la gestión de tareas</a:t>
            </a:r>
            <a:endParaRPr sz="1100" b="1">
              <a:solidFill>
                <a:schemeClr val="hlink"/>
              </a:solidFill>
              <a:highlight>
                <a:srgbClr val="00FFFF"/>
              </a:highlight>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000" b="1">
                <a:solidFill>
                  <a:schemeClr val="hlink"/>
                </a:solidFill>
                <a:latin typeface="Times New Roman"/>
                <a:ea typeface="Times New Roman"/>
                <a:cs typeface="Times New Roman"/>
                <a:sym typeface="Times New Roman"/>
              </a:rPr>
              <a:t>Monotarea: </a:t>
            </a:r>
            <a:r>
              <a:rPr lang="en" sz="1000">
                <a:solidFill>
                  <a:schemeClr val="hlink"/>
                </a:solidFill>
                <a:latin typeface="Times New Roman"/>
                <a:ea typeface="Times New Roman"/>
                <a:cs typeface="Times New Roman"/>
                <a:sym typeface="Times New Roman"/>
              </a:rPr>
              <a:t>Sistema operativo que solamente permite ejecutar un proceso a la vez.</a:t>
            </a:r>
            <a:endParaRPr sz="1000">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000" b="1">
                <a:solidFill>
                  <a:schemeClr val="hlink"/>
                </a:solidFill>
                <a:latin typeface="Times New Roman"/>
                <a:ea typeface="Times New Roman"/>
                <a:cs typeface="Times New Roman"/>
                <a:sym typeface="Times New Roman"/>
              </a:rPr>
              <a:t>Multitarea: </a:t>
            </a:r>
            <a:r>
              <a:rPr lang="en" sz="1000">
                <a:solidFill>
                  <a:schemeClr val="hlink"/>
                </a:solidFill>
                <a:latin typeface="Times New Roman"/>
                <a:ea typeface="Times New Roman"/>
                <a:cs typeface="Times New Roman"/>
                <a:sym typeface="Times New Roman"/>
              </a:rPr>
              <a:t>Sistema operativo que permite ejecutar varios procesos al mismo tiempo.</a:t>
            </a:r>
            <a:endParaRPr sz="1000">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100" b="1">
                <a:solidFill>
                  <a:schemeClr val="hlink"/>
                </a:solidFill>
                <a:highlight>
                  <a:srgbClr val="FF00FF"/>
                </a:highlight>
                <a:latin typeface="Times New Roman"/>
                <a:ea typeface="Times New Roman"/>
                <a:cs typeface="Times New Roman"/>
                <a:sym typeface="Times New Roman"/>
              </a:rPr>
              <a:t>Según la gestión de recursos pueden ser</a:t>
            </a:r>
            <a:r>
              <a:rPr lang="en" sz="1100" b="1">
                <a:solidFill>
                  <a:schemeClr val="hlink"/>
                </a:solidFill>
                <a:latin typeface="Times New Roman"/>
                <a:ea typeface="Times New Roman"/>
                <a:cs typeface="Times New Roman"/>
                <a:sym typeface="Times New Roman"/>
              </a:rPr>
              <a:t> </a:t>
            </a:r>
            <a:endParaRPr sz="1100" b="1">
              <a:solidFill>
                <a:schemeClr val="hlink"/>
              </a:solidFill>
              <a:highlight>
                <a:srgbClr val="FF00FF"/>
              </a:highlight>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000" b="1">
                <a:solidFill>
                  <a:schemeClr val="hlink"/>
                </a:solidFill>
                <a:latin typeface="Times New Roman"/>
                <a:ea typeface="Times New Roman"/>
                <a:cs typeface="Times New Roman"/>
                <a:sym typeface="Times New Roman"/>
              </a:rPr>
              <a:t>Centralizado: </a:t>
            </a:r>
            <a:r>
              <a:rPr lang="en" sz="1000">
                <a:solidFill>
                  <a:schemeClr val="hlink"/>
                </a:solidFill>
                <a:latin typeface="Times New Roman"/>
                <a:ea typeface="Times New Roman"/>
                <a:cs typeface="Times New Roman"/>
                <a:sym typeface="Times New Roman"/>
              </a:rPr>
              <a:t>Sistema operativo que permite utilizar los recursos de un solo ordenador </a:t>
            </a:r>
            <a:endParaRPr sz="1000">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000" b="1">
                <a:solidFill>
                  <a:schemeClr val="hlink"/>
                </a:solidFill>
                <a:latin typeface="Times New Roman"/>
                <a:ea typeface="Times New Roman"/>
                <a:cs typeface="Times New Roman"/>
                <a:sym typeface="Times New Roman"/>
              </a:rPr>
              <a:t>Distribuido:</a:t>
            </a:r>
            <a:r>
              <a:rPr lang="en" sz="1000">
                <a:solidFill>
                  <a:schemeClr val="hlink"/>
                </a:solidFill>
                <a:latin typeface="Times New Roman"/>
                <a:ea typeface="Times New Roman"/>
                <a:cs typeface="Times New Roman"/>
                <a:sym typeface="Times New Roman"/>
              </a:rPr>
              <a:t> Sistema operativo que permite ejecutar los procesos de más de un ordenador al mismo tiempo. (Concepto,2024)</a:t>
            </a:r>
            <a:endParaRPr sz="1000">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sp>
        <p:nvSpPr>
          <p:cNvPr id="750" name="Google Shape;750;p25"/>
          <p:cNvSpPr txBox="1"/>
          <p:nvPr/>
        </p:nvSpPr>
        <p:spPr>
          <a:xfrm>
            <a:off x="5956300" y="1248175"/>
            <a:ext cx="1985100" cy="8091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i="1">
                <a:solidFill>
                  <a:schemeClr val="hlink"/>
                </a:solidFill>
                <a:latin typeface="Times New Roman"/>
                <a:ea typeface="Times New Roman"/>
                <a:cs typeface="Times New Roman"/>
                <a:sym typeface="Times New Roman"/>
              </a:rPr>
              <a:t>Figura 7</a:t>
            </a:r>
            <a:endParaRPr sz="1200" b="1" i="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200" i="1">
                <a:solidFill>
                  <a:schemeClr val="hlink"/>
                </a:solidFill>
                <a:latin typeface="Times New Roman"/>
                <a:ea typeface="Times New Roman"/>
                <a:cs typeface="Times New Roman"/>
                <a:sym typeface="Times New Roman"/>
              </a:rPr>
              <a:t>Tipos de sistemas operativos </a:t>
            </a:r>
            <a:endParaRPr sz="1200" b="1">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i="1">
              <a:solidFill>
                <a:schemeClr val="dk1"/>
              </a:solidFill>
              <a:latin typeface="Cabin"/>
              <a:ea typeface="Cabin"/>
              <a:cs typeface="Cabin"/>
              <a:sym typeface="Cabin"/>
            </a:endParaRPr>
          </a:p>
        </p:txBody>
      </p:sp>
      <p:pic>
        <p:nvPicPr>
          <p:cNvPr id="751" name="Google Shape;751;p25"/>
          <p:cNvPicPr preferRelativeResize="0"/>
          <p:nvPr/>
        </p:nvPicPr>
        <p:blipFill>
          <a:blip r:embed="rId3">
            <a:alphaModFix/>
          </a:blip>
          <a:stretch>
            <a:fillRect/>
          </a:stretch>
        </p:blipFill>
        <p:spPr>
          <a:xfrm>
            <a:off x="5516013" y="2359050"/>
            <a:ext cx="2865674" cy="1612900"/>
          </a:xfrm>
          <a:prstGeom prst="rect">
            <a:avLst/>
          </a:prstGeom>
          <a:noFill/>
          <a:ln>
            <a:noFill/>
          </a:ln>
        </p:spPr>
      </p:pic>
      <p:sp>
        <p:nvSpPr>
          <p:cNvPr id="752" name="Google Shape;752;p25"/>
          <p:cNvSpPr txBox="1"/>
          <p:nvPr/>
        </p:nvSpPr>
        <p:spPr>
          <a:xfrm>
            <a:off x="5676900" y="3971950"/>
            <a:ext cx="2620200" cy="2097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i="1">
                <a:solidFill>
                  <a:schemeClr val="hlink"/>
                </a:solidFill>
                <a:latin typeface="Times New Roman"/>
                <a:ea typeface="Times New Roman"/>
                <a:cs typeface="Times New Roman"/>
                <a:sym typeface="Times New Roman"/>
              </a:rPr>
              <a:t>Nota: (Tecnomaticas, septiembre 2020</a:t>
            </a:r>
            <a:r>
              <a:rPr lang="en" sz="700" i="1">
                <a:solidFill>
                  <a:schemeClr val="hlink"/>
                </a:solidFill>
                <a:latin typeface="Times New Roman"/>
                <a:ea typeface="Times New Roman"/>
                <a:cs typeface="Times New Roman"/>
                <a:sym typeface="Times New Roman"/>
              </a:rPr>
              <a:t> </a:t>
            </a:r>
            <a:r>
              <a:rPr lang="en" sz="700" i="1"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https://www.youtube.com/watch?v=1C8x3nn-u_w&amp;ab_channel=TecnoM%C3%A1ticas</a:t>
            </a:r>
            <a:r>
              <a:rPr lang="en" sz="700" i="1">
                <a:solidFill>
                  <a:schemeClr val="hlink"/>
                </a:solidFill>
                <a:latin typeface="Times New Roman"/>
                <a:ea typeface="Times New Roman"/>
                <a:cs typeface="Times New Roman"/>
                <a:sym typeface="Times New Roman"/>
              </a:rPr>
              <a:t>)</a:t>
            </a:r>
            <a:endParaRPr sz="700" i="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endParaRPr sz="1200" b="1">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6"/>
          <p:cNvSpPr txBox="1">
            <a:spLocks noGrp="1"/>
          </p:cNvSpPr>
          <p:nvPr>
            <p:ph type="title"/>
          </p:nvPr>
        </p:nvSpPr>
        <p:spPr>
          <a:xfrm>
            <a:off x="720000" y="969225"/>
            <a:ext cx="7750800" cy="66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Historia y características </a:t>
            </a:r>
            <a:r>
              <a:rPr lang="en">
                <a:solidFill>
                  <a:schemeClr val="dk2"/>
                </a:solidFill>
              </a:rPr>
              <a:t>de los sistemas operativos</a:t>
            </a:r>
            <a:endParaRPr>
              <a:solidFill>
                <a:schemeClr val="dk2"/>
              </a:solidFill>
            </a:endParaRPr>
          </a:p>
        </p:txBody>
      </p:sp>
      <p:sp>
        <p:nvSpPr>
          <p:cNvPr id="758" name="Google Shape;758;p26"/>
          <p:cNvSpPr txBox="1"/>
          <p:nvPr/>
        </p:nvSpPr>
        <p:spPr>
          <a:xfrm>
            <a:off x="895350" y="1752600"/>
            <a:ext cx="7391400" cy="20319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 sz="1200" b="1">
                <a:solidFill>
                  <a:schemeClr val="hlink"/>
                </a:solidFill>
                <a:highlight>
                  <a:srgbClr val="FFFF00"/>
                </a:highlight>
                <a:latin typeface="Times New Roman"/>
                <a:ea typeface="Times New Roman"/>
                <a:cs typeface="Times New Roman"/>
                <a:sym typeface="Times New Roman"/>
              </a:rPr>
              <a:t>Microsoft Windows:</a:t>
            </a:r>
            <a:r>
              <a:rPr lang="en">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En 1975 Bill Gates y Paul Allen fundaron la compañía Microsoft en Estados Unidos, con el </a:t>
            </a:r>
            <a:r>
              <a:rPr lang="en" sz="1200" u="sng">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objetivo</a:t>
            </a:r>
            <a:r>
              <a:rPr lang="en" sz="1200">
                <a:solidFill>
                  <a:schemeClr val="dk1"/>
                </a:solidFill>
                <a:latin typeface="Times New Roman"/>
                <a:ea typeface="Times New Roman"/>
                <a:cs typeface="Times New Roman"/>
                <a:sym typeface="Times New Roman"/>
              </a:rPr>
              <a:t> de desarrollar y comercializar programas para ejecutar el Altair 8800, un microordenador diseñado en 1974. Gates y Allen desarrollaron el primer lenguaje de programación para el Altair Basic. En 1979 Microsoft lanzó al público el primer sistema operativo llamado Xenix, que resulta obsoleto en la actualidad. En 1981 creó un nuevo sistema operativo que le permitió alcanzar el éxito, el DOS (de la sigla en inglés </a:t>
            </a:r>
            <a:r>
              <a:rPr lang="en" sz="1200" i="1">
                <a:solidFill>
                  <a:schemeClr val="dk1"/>
                </a:solidFill>
                <a:latin typeface="Times New Roman"/>
                <a:ea typeface="Times New Roman"/>
                <a:cs typeface="Times New Roman"/>
                <a:sym typeface="Times New Roman"/>
              </a:rPr>
              <a:t>Disk Operative System </a:t>
            </a:r>
            <a:r>
              <a:rPr lang="en" sz="1200">
                <a:solidFill>
                  <a:schemeClr val="dk1"/>
                </a:solidFill>
                <a:latin typeface="Times New Roman"/>
                <a:ea typeface="Times New Roman"/>
                <a:cs typeface="Times New Roman"/>
                <a:sym typeface="Times New Roman"/>
              </a:rPr>
              <a:t>que significa Sistema operativo de disco). En 1985 se lanzó la primera versión del actualmente conocido sistema operativo </a:t>
            </a:r>
            <a:r>
              <a:rPr lang="en" sz="1200" i="1">
                <a:solidFill>
                  <a:schemeClr val="dk1"/>
                </a:solidFill>
                <a:latin typeface="Times New Roman"/>
                <a:ea typeface="Times New Roman"/>
                <a:cs typeface="Times New Roman"/>
                <a:sym typeface="Times New Roman"/>
              </a:rPr>
              <a:t>Windows</a:t>
            </a:r>
            <a:r>
              <a:rPr lang="en" sz="1200">
                <a:solidFill>
                  <a:schemeClr val="dk1"/>
                </a:solidFill>
                <a:latin typeface="Times New Roman"/>
                <a:ea typeface="Times New Roman"/>
                <a:cs typeface="Times New Roman"/>
                <a:sym typeface="Times New Roman"/>
              </a:rPr>
              <a:t>. Tiempo más tarde, en 1989, apareció otro producto que también continúa vigente en la actualidad y que funciona junto con la interfaz de Windows: el </a:t>
            </a:r>
            <a:r>
              <a:rPr lang="en" sz="1200" i="1">
                <a:solidFill>
                  <a:schemeClr val="dk1"/>
                </a:solidFill>
                <a:latin typeface="Times New Roman"/>
                <a:ea typeface="Times New Roman"/>
                <a:cs typeface="Times New Roman"/>
                <a:sym typeface="Times New Roman"/>
              </a:rPr>
              <a:t>paquete informático Microsoft Office</a:t>
            </a:r>
            <a:r>
              <a:rPr lang="en" sz="1200">
                <a:solidFill>
                  <a:schemeClr val="dk1"/>
                </a:solidFill>
                <a:latin typeface="Times New Roman"/>
                <a:ea typeface="Times New Roman"/>
                <a:cs typeface="Times New Roman"/>
                <a:sym typeface="Times New Roman"/>
              </a:rPr>
              <a:t>, que consiste en un conjunto de aplicaciones integradas, como el Microsoft Word o el Microsoft Excel.</a:t>
            </a:r>
            <a:r>
              <a:rPr lang="en" sz="1200">
                <a:solidFill>
                  <a:schemeClr val="lt2"/>
                </a:solidFill>
                <a:latin typeface="Times New Roman"/>
                <a:ea typeface="Times New Roman"/>
                <a:cs typeface="Times New Roman"/>
                <a:sym typeface="Times New Roman"/>
              </a:rPr>
              <a:t>(Etece,2023)</a:t>
            </a:r>
            <a:endParaRPr sz="1200">
              <a:solidFill>
                <a:schemeClr val="lt2"/>
              </a:solidFill>
              <a:latin typeface="Times New Roman"/>
              <a:ea typeface="Times New Roman"/>
              <a:cs typeface="Times New Roman"/>
              <a:sym typeface="Times New Roman"/>
            </a:endParaRPr>
          </a:p>
          <a:p>
            <a:pPr marL="0" lvl="0" indent="0" algn="l" rtl="0">
              <a:lnSpc>
                <a:spcPct val="107916"/>
              </a:lnSpc>
              <a:spcBef>
                <a:spcPts val="2190"/>
              </a:spcBef>
              <a:spcAft>
                <a:spcPts val="0"/>
              </a:spcAft>
              <a:buClr>
                <a:schemeClr val="hlink"/>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219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1f7d43608bc_0_87"/>
          <p:cNvSpPr txBox="1">
            <a:spLocks noGrp="1"/>
          </p:cNvSpPr>
          <p:nvPr>
            <p:ph type="title"/>
          </p:nvPr>
        </p:nvSpPr>
        <p:spPr>
          <a:xfrm>
            <a:off x="720000" y="969225"/>
            <a:ext cx="7750800" cy="66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Características </a:t>
            </a:r>
            <a:r>
              <a:rPr lang="en">
                <a:solidFill>
                  <a:schemeClr val="dk2"/>
                </a:solidFill>
              </a:rPr>
              <a:t>de Windows </a:t>
            </a:r>
            <a:endParaRPr>
              <a:solidFill>
                <a:schemeClr val="dk2"/>
              </a:solidFill>
            </a:endParaRPr>
          </a:p>
        </p:txBody>
      </p:sp>
      <p:sp>
        <p:nvSpPr>
          <p:cNvPr id="764" name="Google Shape;764;g1f7d43608bc_0_87"/>
          <p:cNvSpPr txBox="1"/>
          <p:nvPr/>
        </p:nvSpPr>
        <p:spPr>
          <a:xfrm>
            <a:off x="838200" y="1562100"/>
            <a:ext cx="7232700" cy="2292300"/>
          </a:xfrm>
          <a:prstGeom prst="rect">
            <a:avLst/>
          </a:prstGeom>
          <a:noFill/>
          <a:ln>
            <a:noFill/>
          </a:ln>
        </p:spPr>
        <p:txBody>
          <a:bodyPr spcFirstLastPara="1" wrap="square" lIns="91425" tIns="91425" rIns="91425" bIns="91425" anchor="t" anchorCtr="0">
            <a:noAutofit/>
          </a:bodyPr>
          <a:lstStyle/>
          <a:p>
            <a:pPr marL="278130" lvl="0" indent="-304800" algn="l" rtl="0">
              <a:lnSpc>
                <a:spcPct val="107916"/>
              </a:lnSpc>
              <a:spcBef>
                <a:spcPts val="0"/>
              </a:spcBef>
              <a:spcAft>
                <a:spcPts val="0"/>
              </a:spcAft>
              <a:buClr>
                <a:srgbClr val="6D65E0"/>
              </a:buClr>
              <a:buSzPts val="1200"/>
              <a:buFont typeface="Times New Roman"/>
              <a:buChar char="●"/>
            </a:pPr>
            <a:r>
              <a:rPr lang="en" sz="1200" b="1">
                <a:solidFill>
                  <a:schemeClr val="accent4"/>
                </a:solidFill>
                <a:latin typeface="Times New Roman"/>
                <a:ea typeface="Times New Roman"/>
                <a:cs typeface="Times New Roman"/>
                <a:sym typeface="Times New Roman"/>
              </a:rPr>
              <a:t>El escritorio.</a:t>
            </a:r>
            <a:r>
              <a:rPr lang="en" sz="1200">
                <a:solidFill>
                  <a:schemeClr val="accent4"/>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Consiste en el fondo de la pantalla del monitor que es la base sobre la que el usuario puede ejecutar el sistema operativo, los programas y aplicaciones.</a:t>
            </a:r>
            <a:endParaRPr sz="1200">
              <a:solidFill>
                <a:schemeClr val="dk1"/>
              </a:solidFill>
              <a:latin typeface="Times New Roman"/>
              <a:ea typeface="Times New Roman"/>
              <a:cs typeface="Times New Roman"/>
              <a:sym typeface="Times New Roman"/>
            </a:endParaRPr>
          </a:p>
          <a:p>
            <a:pPr marL="278130" lvl="0" indent="-304800" algn="l" rtl="0">
              <a:lnSpc>
                <a:spcPct val="107916"/>
              </a:lnSpc>
              <a:spcBef>
                <a:spcPts val="0"/>
              </a:spcBef>
              <a:spcAft>
                <a:spcPts val="0"/>
              </a:spcAft>
              <a:buClr>
                <a:srgbClr val="6D65E0"/>
              </a:buClr>
              <a:buSzPts val="1200"/>
              <a:buFont typeface="Times New Roman"/>
              <a:buChar char="●"/>
            </a:pPr>
            <a:r>
              <a:rPr lang="en" sz="1200" b="1">
                <a:solidFill>
                  <a:schemeClr val="accent4"/>
                </a:solidFill>
                <a:latin typeface="Times New Roman"/>
                <a:ea typeface="Times New Roman"/>
                <a:cs typeface="Times New Roman"/>
                <a:sym typeface="Times New Roman"/>
              </a:rPr>
              <a:t>Los íconos.</a:t>
            </a:r>
            <a:r>
              <a:rPr lang="en" sz="1200">
                <a:solidFill>
                  <a:schemeClr val="accent4"/>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Consisten en pequeñas imágenes simbólicas de acceso directo a programas, archivos o carpetas, que se localizan en el escritorio. El tipo de ícono y su ubicación pueden ser personalizados por el usuario.</a:t>
            </a:r>
            <a:endParaRPr sz="1200">
              <a:solidFill>
                <a:schemeClr val="dk1"/>
              </a:solidFill>
              <a:latin typeface="Times New Roman"/>
              <a:ea typeface="Times New Roman"/>
              <a:cs typeface="Times New Roman"/>
              <a:sym typeface="Times New Roman"/>
            </a:endParaRPr>
          </a:p>
          <a:p>
            <a:pPr marL="278130" lvl="0" indent="-304800" algn="l" rtl="0">
              <a:lnSpc>
                <a:spcPct val="107916"/>
              </a:lnSpc>
              <a:spcBef>
                <a:spcPts val="0"/>
              </a:spcBef>
              <a:spcAft>
                <a:spcPts val="0"/>
              </a:spcAft>
              <a:buClr>
                <a:srgbClr val="6D65E0"/>
              </a:buClr>
              <a:buSzPts val="1200"/>
              <a:buFont typeface="Times New Roman"/>
              <a:buChar char="●"/>
            </a:pPr>
            <a:r>
              <a:rPr lang="en" sz="1200" b="1">
                <a:solidFill>
                  <a:schemeClr val="accent4"/>
                </a:solidFill>
                <a:latin typeface="Times New Roman"/>
                <a:ea typeface="Times New Roman"/>
                <a:cs typeface="Times New Roman"/>
                <a:sym typeface="Times New Roman"/>
              </a:rPr>
              <a:t>La barra de tareas.</a:t>
            </a:r>
            <a:r>
              <a:rPr lang="en" sz="1200">
                <a:solidFill>
                  <a:schemeClr val="dk1"/>
                </a:solidFill>
                <a:latin typeface="Times New Roman"/>
                <a:ea typeface="Times New Roman"/>
                <a:cs typeface="Times New Roman"/>
                <a:sym typeface="Times New Roman"/>
              </a:rPr>
              <a:t> Consiste en una barra ubicada en la parte inferior del escritorio que permite visualizar, mediante íconos, los programas, archivos o carpetas que se encuentran activos, para seleccionarlos de manera rápida.</a:t>
            </a:r>
            <a:endParaRPr sz="1200">
              <a:solidFill>
                <a:schemeClr val="dk1"/>
              </a:solidFill>
              <a:latin typeface="Times New Roman"/>
              <a:ea typeface="Times New Roman"/>
              <a:cs typeface="Times New Roman"/>
              <a:sym typeface="Times New Roman"/>
            </a:endParaRPr>
          </a:p>
          <a:p>
            <a:pPr marL="278130" lvl="0" indent="-304800" algn="l" rtl="0">
              <a:lnSpc>
                <a:spcPct val="107916"/>
              </a:lnSpc>
              <a:spcBef>
                <a:spcPts val="0"/>
              </a:spcBef>
              <a:spcAft>
                <a:spcPts val="0"/>
              </a:spcAft>
              <a:buClr>
                <a:srgbClr val="6D65E0"/>
              </a:buClr>
              <a:buSzPts val="1200"/>
              <a:buFont typeface="Times New Roman"/>
              <a:buChar char="●"/>
            </a:pPr>
            <a:r>
              <a:rPr lang="en" sz="1200" b="1">
                <a:solidFill>
                  <a:schemeClr val="accent4"/>
                </a:solidFill>
                <a:latin typeface="Times New Roman"/>
                <a:ea typeface="Times New Roman"/>
                <a:cs typeface="Times New Roman"/>
                <a:sym typeface="Times New Roman"/>
              </a:rPr>
              <a:t>Botón de inicio.</a:t>
            </a:r>
            <a:r>
              <a:rPr lang="en" sz="1200">
                <a:solidFill>
                  <a:schemeClr val="dk1"/>
                </a:solidFill>
                <a:latin typeface="Times New Roman"/>
                <a:ea typeface="Times New Roman"/>
                <a:cs typeface="Times New Roman"/>
                <a:sym typeface="Times New Roman"/>
              </a:rPr>
              <a:t> Consiste en un acceso al menú principal desplegable. El botón se encuentra ubicado en la parte inferior de la barra de tareas.</a:t>
            </a:r>
            <a:endParaRPr sz="1200">
              <a:solidFill>
                <a:schemeClr val="dk1"/>
              </a:solidFill>
              <a:latin typeface="Times New Roman"/>
              <a:ea typeface="Times New Roman"/>
              <a:cs typeface="Times New Roman"/>
              <a:sym typeface="Times New Roman"/>
            </a:endParaRPr>
          </a:p>
          <a:p>
            <a:pPr marL="278130" lvl="0" indent="-304800" algn="l" rtl="0">
              <a:lnSpc>
                <a:spcPct val="107916"/>
              </a:lnSpc>
              <a:spcBef>
                <a:spcPts val="0"/>
              </a:spcBef>
              <a:spcAft>
                <a:spcPts val="0"/>
              </a:spcAft>
              <a:buClr>
                <a:srgbClr val="6D65E0"/>
              </a:buClr>
              <a:buSzPts val="1200"/>
              <a:buFont typeface="Times New Roman"/>
              <a:buChar char="●"/>
            </a:pPr>
            <a:r>
              <a:rPr lang="en" sz="1200" b="1">
                <a:solidFill>
                  <a:srgbClr val="FF9BDA"/>
                </a:solidFill>
                <a:latin typeface="Times New Roman"/>
                <a:ea typeface="Times New Roman"/>
                <a:cs typeface="Times New Roman"/>
                <a:sym typeface="Times New Roman"/>
              </a:rPr>
              <a:t>El menú.</a:t>
            </a:r>
            <a:r>
              <a:rPr lang="en" sz="1200">
                <a:solidFill>
                  <a:srgbClr val="FF9BDA"/>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Consiste en un panel o lista desplegable que se puede visualizar u ocultar desde el botón de inicio. Ofrece accesos directos a programas, a archivos y a determinadas funciones del equipo (como de mantenimiento del equipo o de dispositivos) </a:t>
            </a:r>
            <a:r>
              <a:rPr lang="en" sz="1200">
                <a:solidFill>
                  <a:schemeClr val="lt2"/>
                </a:solidFill>
                <a:latin typeface="Times New Roman"/>
                <a:ea typeface="Times New Roman"/>
                <a:cs typeface="Times New Roman"/>
                <a:sym typeface="Times New Roman"/>
              </a:rPr>
              <a:t>(Etece,2023)</a:t>
            </a:r>
            <a:endParaRPr sz="1200">
              <a:solidFill>
                <a:schemeClr val="lt2"/>
              </a:solidFill>
              <a:latin typeface="Times New Roman"/>
              <a:ea typeface="Times New Roman"/>
              <a:cs typeface="Times New Roman"/>
              <a:sym typeface="Times New Roman"/>
            </a:endParaRPr>
          </a:p>
          <a:p>
            <a:pPr marL="0" lvl="0" indent="0" algn="l" rtl="0">
              <a:spcBef>
                <a:spcPts val="90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pSp>
        <p:nvGrpSpPr>
          <p:cNvPr id="769" name="Google Shape;769;g1f7d43608bc_0_98"/>
          <p:cNvGrpSpPr/>
          <p:nvPr/>
        </p:nvGrpSpPr>
        <p:grpSpPr>
          <a:xfrm rot="117939" flipH="1">
            <a:off x="7429195" y="1828911"/>
            <a:ext cx="1900322" cy="1900105"/>
            <a:chOff x="277881" y="2901314"/>
            <a:chExt cx="1900344" cy="1900127"/>
          </a:xfrm>
        </p:grpSpPr>
        <p:sp>
          <p:nvSpPr>
            <p:cNvPr id="770" name="Google Shape;770;g1f7d43608bc_0_98"/>
            <p:cNvSpPr/>
            <p:nvPr/>
          </p:nvSpPr>
          <p:spPr>
            <a:xfrm>
              <a:off x="402450" y="3248988"/>
              <a:ext cx="1354500" cy="1354500"/>
            </a:xfrm>
            <a:prstGeom prst="ellipse">
              <a:avLst/>
            </a:pr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1" name="Google Shape;771;g1f7d43608bc_0_98"/>
            <p:cNvGrpSpPr/>
            <p:nvPr/>
          </p:nvGrpSpPr>
          <p:grpSpPr>
            <a:xfrm rot="2322109">
              <a:off x="551788" y="3175813"/>
              <a:ext cx="1352529" cy="1351128"/>
              <a:chOff x="200055" y="3556746"/>
              <a:chExt cx="869964" cy="869063"/>
            </a:xfrm>
          </p:grpSpPr>
          <p:sp>
            <p:nvSpPr>
              <p:cNvPr id="772" name="Google Shape;772;g1f7d43608bc_0_98"/>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g1f7d43608bc_0_98"/>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g1f7d43608bc_0_98"/>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g1f7d43608bc_0_98"/>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76" name="Google Shape;776;g1f7d43608bc_0_98"/>
          <p:cNvSpPr/>
          <p:nvPr/>
        </p:nvSpPr>
        <p:spPr>
          <a:xfrm rot="-166604" flipH="1">
            <a:off x="7650907" y="4009834"/>
            <a:ext cx="452384" cy="45247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1f7d43608bc_0_98"/>
          <p:cNvSpPr/>
          <p:nvPr/>
        </p:nvSpPr>
        <p:spPr>
          <a:xfrm rot="-2669310" flipH="1">
            <a:off x="6939973" y="3473551"/>
            <a:ext cx="1874253" cy="1525055"/>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g1f7d43608bc_0_98"/>
          <p:cNvSpPr/>
          <p:nvPr/>
        </p:nvSpPr>
        <p:spPr>
          <a:xfrm rot="-166584" flipH="1">
            <a:off x="570504" y="3691557"/>
            <a:ext cx="300434" cy="30048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g1f7d43608bc_0_98"/>
          <p:cNvSpPr/>
          <p:nvPr/>
        </p:nvSpPr>
        <p:spPr>
          <a:xfrm rot="-166600" flipH="1">
            <a:off x="634920" y="3849731"/>
            <a:ext cx="683625" cy="6837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g1f7d43608bc_0_98"/>
          <p:cNvSpPr txBox="1"/>
          <p:nvPr/>
        </p:nvSpPr>
        <p:spPr>
          <a:xfrm>
            <a:off x="654150" y="1085850"/>
            <a:ext cx="6908700" cy="12891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3000" i="1">
                <a:solidFill>
                  <a:schemeClr val="dk1"/>
                </a:solidFill>
                <a:latin typeface="Times New Roman"/>
                <a:ea typeface="Times New Roman"/>
                <a:cs typeface="Times New Roman"/>
                <a:sym typeface="Times New Roman"/>
              </a:rPr>
              <a:t>Figura 8 </a:t>
            </a:r>
            <a:r>
              <a:rPr lang="en" sz="2000" b="1" i="1">
                <a:solidFill>
                  <a:schemeClr val="dk1"/>
                </a:solidFill>
                <a:latin typeface="Times New Roman"/>
                <a:ea typeface="Times New Roman"/>
                <a:cs typeface="Times New Roman"/>
                <a:sym typeface="Times New Roman"/>
              </a:rPr>
              <a:t> </a:t>
            </a:r>
            <a:r>
              <a:rPr lang="en" sz="3000" i="1">
                <a:solidFill>
                  <a:schemeClr val="dk2"/>
                </a:solidFill>
                <a:latin typeface="Times New Roman"/>
                <a:ea typeface="Times New Roman"/>
                <a:cs typeface="Times New Roman"/>
                <a:sym typeface="Times New Roman"/>
              </a:rPr>
              <a:t>Microsoft Windows</a:t>
            </a:r>
            <a:r>
              <a:rPr lang="en" sz="3000" i="1">
                <a:solidFill>
                  <a:schemeClr val="dk1"/>
                </a:solidFill>
                <a:latin typeface="Times New Roman"/>
                <a:ea typeface="Times New Roman"/>
                <a:cs typeface="Times New Roman"/>
                <a:sym typeface="Times New Roman"/>
              </a:rPr>
              <a:t> </a:t>
            </a:r>
            <a:endParaRPr sz="3000" i="1">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pic>
        <p:nvPicPr>
          <p:cNvPr id="781" name="Google Shape;781;g1f7d43608bc_0_98"/>
          <p:cNvPicPr preferRelativeResize="0"/>
          <p:nvPr/>
        </p:nvPicPr>
        <p:blipFill>
          <a:blip r:embed="rId3">
            <a:alphaModFix/>
          </a:blip>
          <a:stretch>
            <a:fillRect/>
          </a:stretch>
        </p:blipFill>
        <p:spPr>
          <a:xfrm>
            <a:off x="1225725" y="1641600"/>
            <a:ext cx="3962224" cy="2228749"/>
          </a:xfrm>
          <a:prstGeom prst="rect">
            <a:avLst/>
          </a:prstGeom>
          <a:noFill/>
          <a:ln>
            <a:noFill/>
          </a:ln>
        </p:spPr>
      </p:pic>
      <p:sp>
        <p:nvSpPr>
          <p:cNvPr id="782" name="Google Shape;782;g1f7d43608bc_0_98"/>
          <p:cNvSpPr txBox="1"/>
          <p:nvPr/>
        </p:nvSpPr>
        <p:spPr>
          <a:xfrm>
            <a:off x="5334000" y="1873075"/>
            <a:ext cx="3000000" cy="781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200" i="1">
                <a:solidFill>
                  <a:schemeClr val="dk1"/>
                </a:solidFill>
                <a:latin typeface="Times New Roman"/>
                <a:ea typeface="Times New Roman"/>
                <a:cs typeface="Times New Roman"/>
                <a:sym typeface="Times New Roman"/>
              </a:rPr>
              <a:t>Nota: </a:t>
            </a:r>
            <a:r>
              <a:rPr lang="en" sz="1200" i="1">
                <a:solidFill>
                  <a:schemeClr val="dk2"/>
                </a:solidFill>
                <a:latin typeface="Times New Roman"/>
                <a:ea typeface="Times New Roman"/>
                <a:cs typeface="Times New Roman"/>
                <a:sym typeface="Times New Roman"/>
              </a:rPr>
              <a:t>(</a:t>
            </a:r>
            <a:r>
              <a:rPr lang="en" sz="600" i="1">
                <a:solidFill>
                  <a:schemeClr val="dk2"/>
                </a:solidFill>
                <a:latin typeface="Times New Roman"/>
                <a:ea typeface="Times New Roman"/>
                <a:cs typeface="Times New Roman"/>
                <a:sym typeface="Times New Roman"/>
              </a:rPr>
              <a:t>EL tutor , 2021</a:t>
            </a:r>
            <a:r>
              <a:rPr lang="en" sz="1200" i="1">
                <a:solidFill>
                  <a:schemeClr val="dk2"/>
                </a:solidFill>
                <a:latin typeface="Times New Roman"/>
                <a:ea typeface="Times New Roman"/>
                <a:cs typeface="Times New Roman"/>
                <a:sym typeface="Times New Roman"/>
              </a:rPr>
              <a:t> )</a:t>
            </a:r>
            <a:endParaRPr sz="1200" i="1">
              <a:solidFill>
                <a:schemeClr val="dk2"/>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 sz="600" i="1" u="sng">
                <a:solidFill>
                  <a:srgbClr val="FF0000"/>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https://www.youtube.com/watch?v=KAfkFyyok8I&amp;ab_channel=ElTutor</a:t>
            </a:r>
            <a:r>
              <a:rPr lang="en" sz="600" i="1">
                <a:solidFill>
                  <a:srgbClr val="FF0000"/>
                </a:solidFill>
                <a:latin typeface="Times New Roman"/>
                <a:ea typeface="Times New Roman"/>
                <a:cs typeface="Times New Roman"/>
                <a:sym typeface="Times New Roman"/>
              </a:rPr>
              <a:t>.</a:t>
            </a:r>
            <a:endParaRPr sz="600" i="1">
              <a:solidFill>
                <a:srgbClr val="FF0000"/>
              </a:solidFill>
              <a:latin typeface="Times New Roman"/>
              <a:ea typeface="Times New Roman"/>
              <a:cs typeface="Times New Roman"/>
              <a:sym typeface="Times New Roman"/>
            </a:endParaRPr>
          </a:p>
          <a:p>
            <a:pPr marL="0" lvl="0" indent="0" algn="l" rtl="0">
              <a:lnSpc>
                <a:spcPct val="107916"/>
              </a:lnSpc>
              <a:spcBef>
                <a:spcPts val="800"/>
              </a:spcBef>
              <a:spcAft>
                <a:spcPts val="800"/>
              </a:spcAft>
              <a:buNone/>
            </a:pPr>
            <a:endParaRPr sz="600" i="1">
              <a:solidFill>
                <a:schemeClr val="hlink"/>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grpSp>
        <p:nvGrpSpPr>
          <p:cNvPr id="787" name="Google Shape;787;g1f7d43608bc_0_134"/>
          <p:cNvGrpSpPr/>
          <p:nvPr/>
        </p:nvGrpSpPr>
        <p:grpSpPr>
          <a:xfrm rot="-6614059">
            <a:off x="-376763" y="3134186"/>
            <a:ext cx="1877486" cy="1877271"/>
            <a:chOff x="277881" y="2901314"/>
            <a:chExt cx="1900344" cy="1900127"/>
          </a:xfrm>
        </p:grpSpPr>
        <p:sp>
          <p:nvSpPr>
            <p:cNvPr id="788" name="Google Shape;788;g1f7d43608bc_0_134"/>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9" name="Google Shape;789;g1f7d43608bc_0_134"/>
            <p:cNvGrpSpPr/>
            <p:nvPr/>
          </p:nvGrpSpPr>
          <p:grpSpPr>
            <a:xfrm rot="2322109">
              <a:off x="551788" y="3175813"/>
              <a:ext cx="1352529" cy="1351128"/>
              <a:chOff x="200055" y="3556746"/>
              <a:chExt cx="869964" cy="869063"/>
            </a:xfrm>
          </p:grpSpPr>
          <p:sp>
            <p:nvSpPr>
              <p:cNvPr id="790" name="Google Shape;790;g1f7d43608bc_0_134"/>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g1f7d43608bc_0_134"/>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1f7d43608bc_0_134"/>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g1f7d43608bc_0_134"/>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94" name="Google Shape;794;g1f7d43608bc_0_134"/>
          <p:cNvSpPr/>
          <p:nvPr/>
        </p:nvSpPr>
        <p:spPr>
          <a:xfrm>
            <a:off x="-12" y="4062936"/>
            <a:ext cx="1594883" cy="1215327"/>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g1f7d43608bc_0_134"/>
          <p:cNvSpPr/>
          <p:nvPr/>
        </p:nvSpPr>
        <p:spPr>
          <a:xfrm>
            <a:off x="1265676" y="4500827"/>
            <a:ext cx="809044" cy="80920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g1f7d43608bc_0_134"/>
          <p:cNvSpPr/>
          <p:nvPr/>
        </p:nvSpPr>
        <p:spPr>
          <a:xfrm>
            <a:off x="5997600" y="4462713"/>
            <a:ext cx="147271" cy="360475"/>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g1f7d43608bc_0_134"/>
          <p:cNvSpPr/>
          <p:nvPr/>
        </p:nvSpPr>
        <p:spPr>
          <a:xfrm>
            <a:off x="6278738" y="454360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g1f7d43608bc_0_134"/>
          <p:cNvSpPr/>
          <p:nvPr/>
        </p:nvSpPr>
        <p:spPr>
          <a:xfrm>
            <a:off x="7332607" y="4543620"/>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g1f7d43608bc_0_134"/>
          <p:cNvSpPr/>
          <p:nvPr/>
        </p:nvSpPr>
        <p:spPr>
          <a:xfrm>
            <a:off x="7952084" y="4462713"/>
            <a:ext cx="147690" cy="360475"/>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1f7d43608bc_0_134"/>
          <p:cNvSpPr txBox="1"/>
          <p:nvPr/>
        </p:nvSpPr>
        <p:spPr>
          <a:xfrm>
            <a:off x="1568450" y="1352550"/>
            <a:ext cx="3695700" cy="25782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b="1">
                <a:solidFill>
                  <a:schemeClr val="hlink"/>
                </a:solidFill>
                <a:highlight>
                  <a:srgbClr val="00FF00"/>
                </a:highlight>
                <a:latin typeface="Times New Roman"/>
                <a:ea typeface="Times New Roman"/>
                <a:cs typeface="Times New Roman"/>
                <a:sym typeface="Times New Roman"/>
              </a:rPr>
              <a:t>MS-DOS:  </a:t>
            </a:r>
            <a:r>
              <a:rPr lang="en" sz="1200">
                <a:solidFill>
                  <a:schemeClr val="hlink"/>
                </a:solidFill>
                <a:latin typeface="Times New Roman"/>
                <a:ea typeface="Times New Roman"/>
                <a:cs typeface="Times New Roman"/>
                <a:sym typeface="Times New Roman"/>
              </a:rPr>
              <a:t>EL MS-DOS nació en 1981, </a:t>
            </a:r>
            <a:r>
              <a:rPr lang="en" sz="1200" b="1">
                <a:solidFill>
                  <a:schemeClr val="hlink"/>
                </a:solidFill>
                <a:latin typeface="Times New Roman"/>
                <a:ea typeface="Times New Roman"/>
                <a:cs typeface="Times New Roman"/>
                <a:sym typeface="Times New Roman"/>
              </a:rPr>
              <a:t>creado como interfaz básica para los computadores personales IBM PC</a:t>
            </a:r>
            <a:r>
              <a:rPr lang="en" sz="1200">
                <a:solidFill>
                  <a:schemeClr val="hlink"/>
                </a:solidFill>
                <a:latin typeface="Times New Roman"/>
                <a:ea typeface="Times New Roman"/>
                <a:cs typeface="Times New Roman"/>
                <a:sym typeface="Times New Roman"/>
              </a:rPr>
              <a:t>, a partir de una versión previa mucho más primitiva conocida como 86-DOS o QDOS, perteneciente a Seattle Computer Products. La versión 1.0 del MS-DOS apareció en 1982, junto con su versión preinstalada en los productos PC: PC-DOS. </a:t>
            </a:r>
            <a:r>
              <a:rPr lang="en" sz="1200" b="1">
                <a:solidFill>
                  <a:schemeClr val="hlink"/>
                </a:solidFill>
                <a:latin typeface="Times New Roman"/>
                <a:ea typeface="Times New Roman"/>
                <a:cs typeface="Times New Roman"/>
                <a:sym typeface="Times New Roman"/>
              </a:rPr>
              <a:t>Se lo usó masivamente hasta mediados de la década de 1990</a:t>
            </a:r>
            <a:r>
              <a:rPr lang="en" sz="1200">
                <a:solidFill>
                  <a:schemeClr val="hlink"/>
                </a:solidFill>
                <a:latin typeface="Times New Roman"/>
                <a:ea typeface="Times New Roman"/>
                <a:cs typeface="Times New Roman"/>
                <a:sym typeface="Times New Roman"/>
              </a:rPr>
              <a:t>, cuando fue remplazado por los sistemas </a:t>
            </a:r>
            <a:r>
              <a:rPr lang="en" sz="1200" u="sng">
                <a:solidFill>
                  <a:schemeClr val="hlink"/>
                </a:solidFill>
                <a:latin typeface="Times New Roman"/>
                <a:ea typeface="Times New Roman"/>
                <a:cs typeface="Times New Roman"/>
                <a:sym typeface="Times New Roman"/>
                <a:hlinkClick r:id="rId3"/>
              </a:rPr>
              <a:t>Windows</a:t>
            </a:r>
            <a:r>
              <a:rPr lang="en" sz="1200">
                <a:solidFill>
                  <a:schemeClr val="hlink"/>
                </a:solidFill>
                <a:latin typeface="Times New Roman"/>
                <a:ea typeface="Times New Roman"/>
                <a:cs typeface="Times New Roman"/>
                <a:sym typeface="Times New Roman"/>
              </a:rPr>
              <a:t>; a pesar de estar basados en DOS, estos últimos le ofrecían a </a:t>
            </a:r>
            <a:r>
              <a:rPr lang="en" sz="1200" u="sng">
                <a:solidFill>
                  <a:schemeClr val="hlink"/>
                </a:solidFill>
                <a:latin typeface="Times New Roman"/>
                <a:ea typeface="Times New Roman"/>
                <a:cs typeface="Times New Roman"/>
                <a:sym typeface="Times New Roman"/>
                <a:hlinkClick r:id="rId4"/>
              </a:rPr>
              <a:t>usuario</a:t>
            </a:r>
            <a:r>
              <a:rPr lang="en" sz="1200">
                <a:solidFill>
                  <a:schemeClr val="hlink"/>
                </a:solidFill>
                <a:latin typeface="Times New Roman"/>
                <a:ea typeface="Times New Roman"/>
                <a:cs typeface="Times New Roman"/>
                <a:sym typeface="Times New Roman"/>
              </a:rPr>
              <a:t> una interfaz gráfica bastante más amable que los áridos comandos del DOS. Hoy en día se conserva mucha de su </a:t>
            </a:r>
            <a:r>
              <a:rPr lang="en" sz="1200" u="sng">
                <a:solidFill>
                  <a:schemeClr val="hlink"/>
                </a:solidFill>
                <a:latin typeface="Times New Roman"/>
                <a:ea typeface="Times New Roman"/>
                <a:cs typeface="Times New Roman"/>
                <a:sym typeface="Times New Roman"/>
                <a:hlinkClick r:id="rId5"/>
              </a:rPr>
              <a:t>estructura</a:t>
            </a:r>
            <a:r>
              <a:rPr lang="en" sz="1200">
                <a:solidFill>
                  <a:schemeClr val="hlink"/>
                </a:solidFill>
                <a:latin typeface="Times New Roman"/>
                <a:ea typeface="Times New Roman"/>
                <a:cs typeface="Times New Roman"/>
                <a:sym typeface="Times New Roman"/>
              </a:rPr>
              <a:t> en procesos básicos y esenciales de algunos sistemas Windows de Microsoft. (Concepto,2024)</a:t>
            </a:r>
            <a:endParaRPr sz="1200">
              <a:solidFill>
                <a:schemeClr val="hlink"/>
              </a:solidFill>
              <a:latin typeface="Times New Roman"/>
              <a:ea typeface="Times New Roman"/>
              <a:cs typeface="Times New Roman"/>
              <a:sym typeface="Times New Roman"/>
            </a:endParaRPr>
          </a:p>
          <a:p>
            <a:pPr marL="0" lvl="0" indent="0" algn="l" rtl="0">
              <a:spcBef>
                <a:spcPts val="1825"/>
              </a:spcBef>
              <a:spcAft>
                <a:spcPts val="0"/>
              </a:spcAft>
              <a:buNone/>
            </a:pPr>
            <a:endParaRPr>
              <a:solidFill>
                <a:schemeClr val="dk1"/>
              </a:solidFill>
              <a:latin typeface="Cabin"/>
              <a:ea typeface="Cabin"/>
              <a:cs typeface="Cabin"/>
              <a:sym typeface="Cabin"/>
            </a:endParaRPr>
          </a:p>
        </p:txBody>
      </p:sp>
      <p:pic>
        <p:nvPicPr>
          <p:cNvPr id="801" name="Google Shape;801;g1f7d43608bc_0_134"/>
          <p:cNvPicPr preferRelativeResize="0"/>
          <p:nvPr/>
        </p:nvPicPr>
        <p:blipFill>
          <a:blip r:embed="rId6">
            <a:alphaModFix/>
          </a:blip>
          <a:stretch>
            <a:fillRect/>
          </a:stretch>
        </p:blipFill>
        <p:spPr>
          <a:xfrm>
            <a:off x="5356688" y="1817550"/>
            <a:ext cx="2549026" cy="1700351"/>
          </a:xfrm>
          <a:prstGeom prst="rect">
            <a:avLst/>
          </a:prstGeom>
          <a:noFill/>
          <a:ln>
            <a:noFill/>
          </a:ln>
        </p:spPr>
      </p:pic>
      <p:sp>
        <p:nvSpPr>
          <p:cNvPr id="802" name="Google Shape;802;g1f7d43608bc_0_134"/>
          <p:cNvSpPr txBox="1"/>
          <p:nvPr/>
        </p:nvSpPr>
        <p:spPr>
          <a:xfrm>
            <a:off x="5264150" y="1193800"/>
            <a:ext cx="2540100" cy="514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 sz="1200" b="1" i="1">
                <a:solidFill>
                  <a:schemeClr val="hlink"/>
                </a:solidFill>
                <a:latin typeface="Times New Roman"/>
                <a:ea typeface="Times New Roman"/>
                <a:cs typeface="Times New Roman"/>
                <a:sym typeface="Times New Roman"/>
              </a:rPr>
              <a:t>Figura 9 </a:t>
            </a:r>
            <a:endParaRPr sz="1100" b="1">
              <a:solidFill>
                <a:schemeClr val="hlink"/>
              </a:solidFill>
              <a:latin typeface="Calibri"/>
              <a:ea typeface="Calibri"/>
              <a:cs typeface="Calibri"/>
              <a:sym typeface="Calibri"/>
            </a:endParaRPr>
          </a:p>
          <a:p>
            <a:pPr marL="0" lvl="0" indent="0" algn="l" rtl="0">
              <a:lnSpc>
                <a:spcPct val="107916"/>
              </a:lnSpc>
              <a:spcBef>
                <a:spcPts val="800"/>
              </a:spcBef>
              <a:spcAft>
                <a:spcPts val="0"/>
              </a:spcAft>
              <a:buClr>
                <a:schemeClr val="hlink"/>
              </a:buClr>
              <a:buSzPts val="1100"/>
              <a:buFont typeface="Arial"/>
              <a:buNone/>
            </a:pPr>
            <a:r>
              <a:rPr lang="en" sz="1200" i="1">
                <a:solidFill>
                  <a:schemeClr val="lt2"/>
                </a:solidFill>
                <a:latin typeface="Times New Roman"/>
                <a:ea typeface="Times New Roman"/>
                <a:cs typeface="Times New Roman"/>
                <a:sym typeface="Times New Roman"/>
              </a:rPr>
              <a:t>MS-DOS</a:t>
            </a:r>
            <a:r>
              <a:rPr lang="en" sz="1200" i="1">
                <a:solidFill>
                  <a:schemeClr val="hlink"/>
                </a:solidFill>
                <a:latin typeface="Times New Roman"/>
                <a:ea typeface="Times New Roman"/>
                <a:cs typeface="Times New Roman"/>
                <a:sym typeface="Times New Roman"/>
              </a:rPr>
              <a:t> </a:t>
            </a:r>
            <a:endParaRPr sz="1200" i="1">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sp>
        <p:nvSpPr>
          <p:cNvPr id="803" name="Google Shape;803;g1f7d43608bc_0_134"/>
          <p:cNvSpPr txBox="1"/>
          <p:nvPr/>
        </p:nvSpPr>
        <p:spPr>
          <a:xfrm>
            <a:off x="5334000" y="3594100"/>
            <a:ext cx="2571600" cy="2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lt1"/>
                </a:solidFill>
                <a:latin typeface="Cabin"/>
                <a:ea typeface="Cabin"/>
                <a:cs typeface="Cabin"/>
                <a:sym typeface="Cabin"/>
              </a:rPr>
              <a:t>Nota: </a:t>
            </a:r>
            <a:r>
              <a:rPr lang="en" i="1">
                <a:solidFill>
                  <a:schemeClr val="lt2"/>
                </a:solidFill>
                <a:latin typeface="Cabin"/>
                <a:ea typeface="Cabin"/>
                <a:cs typeface="Cabin"/>
                <a:sym typeface="Cabin"/>
              </a:rPr>
              <a:t>( Bercial,s.f. </a:t>
            </a:r>
            <a:r>
              <a:rPr lang="en" i="1" u="sng">
                <a:solidFill>
                  <a:schemeClr val="lt2"/>
                </a:solidFill>
                <a:latin typeface="Cabin"/>
                <a:ea typeface="Cabin"/>
                <a:cs typeface="Cabin"/>
                <a:sym typeface="Cabin"/>
                <a:hlinkClick r:id="rId7">
                  <a:extLst>
                    <a:ext uri="{A12FA001-AC4F-418D-AE19-62706E023703}">
                      <ahyp:hlinkClr xmlns:ahyp="http://schemas.microsoft.com/office/drawing/2018/hyperlinkcolor" val="tx"/>
                    </a:ext>
                  </a:extLst>
                </a:hlinkClick>
              </a:rPr>
              <a:t>https://www.geeknetic.es/MS-DOS/que-es-y-para-que-sirve</a:t>
            </a:r>
            <a:r>
              <a:rPr lang="en" i="1">
                <a:solidFill>
                  <a:schemeClr val="lt2"/>
                </a:solidFill>
                <a:latin typeface="Cabin"/>
                <a:ea typeface="Cabin"/>
                <a:cs typeface="Cabin"/>
                <a:sym typeface="Cabin"/>
              </a:rPr>
              <a:t>)</a:t>
            </a:r>
            <a:endParaRPr i="1">
              <a:solidFill>
                <a:schemeClr val="lt2"/>
              </a:solidFill>
              <a:latin typeface="Cabin"/>
              <a:ea typeface="Cabin"/>
              <a:cs typeface="Cabin"/>
              <a:sym typeface="Cabi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pSp>
        <p:nvGrpSpPr>
          <p:cNvPr id="808" name="Google Shape;808;g1f7d43608bc_0_167"/>
          <p:cNvGrpSpPr/>
          <p:nvPr/>
        </p:nvGrpSpPr>
        <p:grpSpPr>
          <a:xfrm rot="-6614059">
            <a:off x="-376763" y="3134186"/>
            <a:ext cx="1877486" cy="1877271"/>
            <a:chOff x="277881" y="2901314"/>
            <a:chExt cx="1900344" cy="1900127"/>
          </a:xfrm>
        </p:grpSpPr>
        <p:sp>
          <p:nvSpPr>
            <p:cNvPr id="809" name="Google Shape;809;g1f7d43608bc_0_167"/>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0" name="Google Shape;810;g1f7d43608bc_0_167"/>
            <p:cNvGrpSpPr/>
            <p:nvPr/>
          </p:nvGrpSpPr>
          <p:grpSpPr>
            <a:xfrm rot="2322109">
              <a:off x="551788" y="3175813"/>
              <a:ext cx="1352529" cy="1351128"/>
              <a:chOff x="200055" y="3556746"/>
              <a:chExt cx="869964" cy="869063"/>
            </a:xfrm>
          </p:grpSpPr>
          <p:sp>
            <p:nvSpPr>
              <p:cNvPr id="811" name="Google Shape;811;g1f7d43608bc_0_167"/>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g1f7d43608bc_0_167"/>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g1f7d43608bc_0_167"/>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g1f7d43608bc_0_167"/>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15" name="Google Shape;815;g1f7d43608bc_0_167"/>
          <p:cNvSpPr/>
          <p:nvPr/>
        </p:nvSpPr>
        <p:spPr>
          <a:xfrm>
            <a:off x="-12" y="4062936"/>
            <a:ext cx="1594883" cy="1215327"/>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g1f7d43608bc_0_167"/>
          <p:cNvSpPr/>
          <p:nvPr/>
        </p:nvSpPr>
        <p:spPr>
          <a:xfrm>
            <a:off x="1265676" y="4500827"/>
            <a:ext cx="809044" cy="80920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g1f7d43608bc_0_167"/>
          <p:cNvSpPr/>
          <p:nvPr/>
        </p:nvSpPr>
        <p:spPr>
          <a:xfrm>
            <a:off x="5997600" y="4462713"/>
            <a:ext cx="147271" cy="360475"/>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g1f7d43608bc_0_167"/>
          <p:cNvSpPr/>
          <p:nvPr/>
        </p:nvSpPr>
        <p:spPr>
          <a:xfrm>
            <a:off x="6278738" y="454360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g1f7d43608bc_0_167"/>
          <p:cNvSpPr/>
          <p:nvPr/>
        </p:nvSpPr>
        <p:spPr>
          <a:xfrm>
            <a:off x="7332607" y="4543620"/>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g1f7d43608bc_0_167"/>
          <p:cNvSpPr/>
          <p:nvPr/>
        </p:nvSpPr>
        <p:spPr>
          <a:xfrm>
            <a:off x="7952084" y="4462713"/>
            <a:ext cx="147690" cy="360475"/>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g1f7d43608bc_0_167"/>
          <p:cNvSpPr txBox="1"/>
          <p:nvPr/>
        </p:nvSpPr>
        <p:spPr>
          <a:xfrm>
            <a:off x="1377950" y="1231900"/>
            <a:ext cx="6381900" cy="18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sz="1200" b="1">
                <a:solidFill>
                  <a:schemeClr val="hlink"/>
                </a:solidFill>
                <a:highlight>
                  <a:srgbClr val="00FF00"/>
                </a:highlight>
                <a:latin typeface="Times New Roman"/>
                <a:ea typeface="Times New Roman"/>
                <a:cs typeface="Times New Roman"/>
                <a:sym typeface="Times New Roman"/>
              </a:rPr>
              <a:t>Características de MS-DOS</a:t>
            </a:r>
            <a:r>
              <a:rPr lang="en" sz="1100">
                <a:solidFill>
                  <a:schemeClr val="hlink"/>
                </a:solidFill>
                <a:highlight>
                  <a:srgbClr val="00FF00"/>
                </a:highlight>
                <a:latin typeface="Calibri"/>
                <a:ea typeface="Calibri"/>
                <a:cs typeface="Calibri"/>
                <a:sym typeface="Calibri"/>
              </a:rPr>
              <a:t>:</a:t>
            </a:r>
            <a:endParaRPr sz="1200">
              <a:solidFill>
                <a:schemeClr val="hlink"/>
              </a:solidFill>
              <a:latin typeface="Times New Roman"/>
              <a:ea typeface="Times New Roman"/>
              <a:cs typeface="Times New Roman"/>
              <a:sym typeface="Times New Roman"/>
            </a:endParaRPr>
          </a:p>
          <a:p>
            <a:pPr marL="0" lvl="0" indent="0" algn="l" rtl="0">
              <a:spcBef>
                <a:spcPts val="0"/>
              </a:spcBef>
              <a:spcAft>
                <a:spcPts val="0"/>
              </a:spcAft>
              <a:buClr>
                <a:schemeClr val="hlink"/>
              </a:buClr>
              <a:buSzPts val="1100"/>
              <a:buFont typeface="Arial"/>
              <a:buNone/>
            </a:pPr>
            <a:endParaRPr sz="1100">
              <a:solidFill>
                <a:schemeClr val="hlink"/>
              </a:solidFill>
              <a:highlight>
                <a:srgbClr val="00FF00"/>
              </a:highlight>
              <a:latin typeface="Calibri"/>
              <a:ea typeface="Calibri"/>
              <a:cs typeface="Calibri"/>
              <a:sym typeface="Calibri"/>
            </a:endParaRPr>
          </a:p>
          <a:p>
            <a:pPr marL="457200" lvl="0" indent="-304800" algn="l" rtl="0">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MS-DOS debe instalarse en el disco rígido (disco duro) del equipo. Alcanzan tres archivos para iniciarlo: COMMAND.COM, IO.SYS y MSDOS.SYS. Sin embargo, se necesitan otros para habilitar por completo sus </a:t>
            </a:r>
            <a:r>
              <a:rPr lang="en" sz="1200" u="sng">
                <a:solidFill>
                  <a:srgbClr val="0563C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funciones</a:t>
            </a:r>
            <a:r>
              <a:rPr lang="en" sz="1200">
                <a:solidFill>
                  <a:schemeClr val="hlink"/>
                </a:solidFill>
                <a:latin typeface="Times New Roman"/>
                <a:ea typeface="Times New Roman"/>
                <a:cs typeface="Times New Roman"/>
                <a:sym typeface="Times New Roman"/>
              </a:rPr>
              <a:t> y comandos. </a:t>
            </a:r>
            <a:endParaRPr sz="1200">
              <a:solidFill>
                <a:schemeClr val="hlink"/>
              </a:solidFill>
              <a:latin typeface="Times New Roman"/>
              <a:ea typeface="Times New Roman"/>
              <a:cs typeface="Times New Roman"/>
              <a:sym typeface="Times New Roman"/>
            </a:endParaRPr>
          </a:p>
          <a:p>
            <a:pPr marL="457200" lvl="0" indent="-304800" algn="l" rtl="0">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Su funcionamiento se basa en una interfaz de línea de </a:t>
            </a:r>
            <a:r>
              <a:rPr lang="en" sz="1200"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comandos</a:t>
            </a:r>
            <a:r>
              <a:rPr lang="en" sz="1200">
                <a:solidFill>
                  <a:schemeClr val="hlink"/>
                </a:solidFill>
                <a:latin typeface="Times New Roman"/>
                <a:ea typeface="Times New Roman"/>
                <a:cs typeface="Times New Roman"/>
                <a:sym typeface="Times New Roman"/>
              </a:rPr>
              <a:t>. Esto quiere decir que el usuario puede dar instrucciones a través de una línea de texto simple. El intérprete de comandos, en este caso, es COMMAND.COM.</a:t>
            </a:r>
            <a:endParaRPr sz="1200">
              <a:solidFill>
                <a:schemeClr val="hlink"/>
              </a:solidFill>
              <a:latin typeface="Times New Roman"/>
              <a:ea typeface="Times New Roman"/>
              <a:cs typeface="Times New Roman"/>
              <a:sym typeface="Times New Roman"/>
            </a:endParaRPr>
          </a:p>
          <a:p>
            <a:pPr marL="457200" lvl="0" indent="-304800" algn="l" rtl="0">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En el modo interactivo de COMMAND.COM, el usuario puede escribir los comandos y presionar Enter para su ejecución. Otra opción es el modo por lotes que desarrolla la ejecución de una secuencia que se almacena en un </a:t>
            </a:r>
            <a:r>
              <a:rPr lang="en" sz="1200" u="sng">
                <a:solidFill>
                  <a:srgbClr val="0563C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archivo</a:t>
            </a:r>
            <a:r>
              <a:rPr lang="en" sz="1200">
                <a:solidFill>
                  <a:schemeClr val="hlink"/>
                </a:solidFill>
                <a:latin typeface="Times New Roman"/>
                <a:ea typeface="Times New Roman"/>
                <a:cs typeface="Times New Roman"/>
                <a:sym typeface="Times New Roman"/>
              </a:rPr>
              <a:t> con extensión .BAT.</a:t>
            </a:r>
            <a:endParaRPr sz="1200">
              <a:solidFill>
                <a:schemeClr val="hlink"/>
              </a:solidFill>
              <a:latin typeface="Times New Roman"/>
              <a:ea typeface="Times New Roman"/>
              <a:cs typeface="Times New Roman"/>
              <a:sym typeface="Times New Roman"/>
            </a:endParaRPr>
          </a:p>
          <a:p>
            <a:pPr marL="457200" lvl="0" indent="-304800" algn="l" rtl="0">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Al recurrir a una interfaz de línea de comandos, MS-DOS carece de interfaz gráfica. Por eso, a partir del avance del sistema operativo </a:t>
            </a:r>
            <a:r>
              <a:rPr lang="en" sz="1200" u="sng">
                <a:solidFill>
                  <a:srgbClr val="0563C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Windows</a:t>
            </a:r>
            <a:r>
              <a:rPr lang="en" sz="1200">
                <a:solidFill>
                  <a:schemeClr val="hlink"/>
                </a:solidFill>
                <a:latin typeface="Times New Roman"/>
                <a:ea typeface="Times New Roman"/>
                <a:cs typeface="Times New Roman"/>
                <a:sym typeface="Times New Roman"/>
              </a:rPr>
              <a:t> y su interfaz con ventanas, MS-DOS perdió popularidad, siendo incluso “camuflado” u oculto en muchas versiones de Windows pese a seguir activo. (Porto,2023)</a:t>
            </a:r>
            <a:endParaRPr sz="1200">
              <a:solidFill>
                <a:schemeClr val="hlink"/>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
          <p:cNvSpPr txBox="1">
            <a:spLocks noGrp="1"/>
          </p:cNvSpPr>
          <p:nvPr>
            <p:ph type="title" idx="15"/>
          </p:nvPr>
        </p:nvSpPr>
        <p:spPr>
          <a:xfrm>
            <a:off x="720000" y="935913"/>
            <a:ext cx="7704000" cy="56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chemeClr val="lt1"/>
                </a:solidFill>
              </a:rPr>
              <a:t>Función de un sistema operativo </a:t>
            </a:r>
            <a:endParaRPr>
              <a:solidFill>
                <a:schemeClr val="lt1"/>
              </a:solidFill>
            </a:endParaRPr>
          </a:p>
        </p:txBody>
      </p:sp>
      <p:pic>
        <p:nvPicPr>
          <p:cNvPr id="538" name="Google Shape;538;p3"/>
          <p:cNvPicPr preferRelativeResize="0"/>
          <p:nvPr/>
        </p:nvPicPr>
        <p:blipFill rotWithShape="1">
          <a:blip r:embed="rId3">
            <a:alphaModFix/>
          </a:blip>
          <a:srcRect/>
          <a:stretch/>
        </p:blipFill>
        <p:spPr>
          <a:xfrm>
            <a:off x="975192" y="1500213"/>
            <a:ext cx="1836539" cy="2721349"/>
          </a:xfrm>
          <a:prstGeom prst="rect">
            <a:avLst/>
          </a:prstGeom>
          <a:noFill/>
          <a:ln>
            <a:noFill/>
          </a:ln>
        </p:spPr>
      </p:pic>
      <p:sp>
        <p:nvSpPr>
          <p:cNvPr id="539" name="Google Shape;539;p3"/>
          <p:cNvSpPr txBox="1"/>
          <p:nvPr/>
        </p:nvSpPr>
        <p:spPr>
          <a:xfrm>
            <a:off x="2877671" y="2104665"/>
            <a:ext cx="5546329" cy="11490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1" u="none" strike="noStrike" cap="none">
                <a:solidFill>
                  <a:srgbClr val="000000"/>
                </a:solidFill>
                <a:latin typeface="Times New Roman"/>
                <a:ea typeface="Times New Roman"/>
                <a:cs typeface="Times New Roman"/>
                <a:sym typeface="Times New Roman"/>
              </a:rPr>
              <a:t>Nota: </a:t>
            </a:r>
            <a:r>
              <a:rPr lang="en" sz="1400" b="0" i="1" u="none" strike="noStrike" cap="none">
                <a:solidFill>
                  <a:srgbClr val="113CAC"/>
                </a:solidFill>
                <a:latin typeface="Times New Roman"/>
                <a:ea typeface="Times New Roman"/>
                <a:cs typeface="Times New Roman"/>
                <a:sym typeface="Times New Roman"/>
              </a:rPr>
              <a:t>(Cilsa,s.f.</a:t>
            </a:r>
            <a:r>
              <a:rPr lang="en" sz="1400" b="0" i="1" u="none" strike="noStrike" cap="none">
                <a:solidFill>
                  <a:srgbClr val="113CAC"/>
                </a:solidFill>
                <a:latin typeface="Calibri"/>
                <a:ea typeface="Calibri"/>
                <a:cs typeface="Calibri"/>
                <a:sym typeface="Calibri"/>
              </a:rPr>
              <a:t> </a:t>
            </a:r>
            <a:r>
              <a:rPr lang="en" sz="1400" b="0" i="1" u="sng" strike="noStrike" cap="none">
                <a:solidFill>
                  <a:srgbClr val="113CA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https://desarrollarinclusion.cilsa.org/tecnologia-inclusiva/que-es-un-sistema-operativo/</a:t>
            </a:r>
            <a:r>
              <a:rPr lang="en" sz="1400" b="0" i="1" u="none" strike="noStrike" cap="none">
                <a:solidFill>
                  <a:srgbClr val="113CAC"/>
                </a:solidFill>
                <a:latin typeface="Calibri"/>
                <a:ea typeface="Calibri"/>
                <a:cs typeface="Calibri"/>
                <a:sym typeface="Calibri"/>
              </a:rPr>
              <a:t>)</a:t>
            </a:r>
            <a:endParaRPr sz="1400" b="0" i="0" u="none" strike="noStrike" cap="none">
              <a:solidFill>
                <a:srgbClr val="113CAC"/>
              </a:solidFill>
              <a:latin typeface="Arial"/>
              <a:ea typeface="Arial"/>
              <a:cs typeface="Arial"/>
              <a:sym typeface="Arial"/>
            </a:endParaRPr>
          </a:p>
          <a:p>
            <a:pPr marL="0" marR="0" lvl="0" indent="0" algn="l" rtl="0">
              <a:lnSpc>
                <a:spcPct val="100000"/>
              </a:lnSpc>
              <a:spcBef>
                <a:spcPts val="750"/>
              </a:spcBef>
              <a:spcAft>
                <a:spcPts val="0"/>
              </a:spcAft>
              <a:buNone/>
            </a:pPr>
            <a:br>
              <a:rPr lang="en" sz="1400" b="0" i="0" u="none" strike="noStrike" cap="none">
                <a:solidFill>
                  <a:srgbClr val="113CAC"/>
                </a:solidFill>
                <a:latin typeface="Arial"/>
                <a:ea typeface="Arial"/>
                <a:cs typeface="Arial"/>
                <a:sym typeface="Arial"/>
              </a:rPr>
            </a:br>
            <a:endParaRPr sz="1400" b="0" i="0" u="none" strike="noStrike" cap="none">
              <a:solidFill>
                <a:srgbClr val="113CAC"/>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g1f7d43608bc_0_188"/>
          <p:cNvSpPr txBox="1">
            <a:spLocks noGrp="1"/>
          </p:cNvSpPr>
          <p:nvPr>
            <p:ph type="title"/>
          </p:nvPr>
        </p:nvSpPr>
        <p:spPr>
          <a:xfrm rot="-663">
            <a:off x="1193670" y="1254249"/>
            <a:ext cx="6223200" cy="60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Figura 10</a:t>
            </a:r>
            <a:endParaRPr/>
          </a:p>
          <a:p>
            <a:pPr marL="0" lvl="0" indent="0" algn="l" rtl="0">
              <a:spcBef>
                <a:spcPts val="0"/>
              </a:spcBef>
              <a:spcAft>
                <a:spcPts val="0"/>
              </a:spcAft>
              <a:buNone/>
            </a:pPr>
            <a:r>
              <a:rPr lang="en">
                <a:solidFill>
                  <a:schemeClr val="dk2"/>
                </a:solidFill>
              </a:rPr>
              <a:t>MS-DOS</a:t>
            </a:r>
            <a:endParaRPr>
              <a:solidFill>
                <a:schemeClr val="dk2"/>
              </a:solidFill>
            </a:endParaRPr>
          </a:p>
        </p:txBody>
      </p:sp>
      <p:pic>
        <p:nvPicPr>
          <p:cNvPr id="827" name="Google Shape;827;g1f7d43608bc_0_188"/>
          <p:cNvPicPr preferRelativeResize="0"/>
          <p:nvPr/>
        </p:nvPicPr>
        <p:blipFill>
          <a:blip r:embed="rId3">
            <a:alphaModFix/>
          </a:blip>
          <a:stretch>
            <a:fillRect/>
          </a:stretch>
        </p:blipFill>
        <p:spPr>
          <a:xfrm>
            <a:off x="2514600" y="1967300"/>
            <a:ext cx="2057400" cy="2152650"/>
          </a:xfrm>
          <a:prstGeom prst="rect">
            <a:avLst/>
          </a:prstGeom>
          <a:noFill/>
          <a:ln>
            <a:noFill/>
          </a:ln>
        </p:spPr>
      </p:pic>
      <p:sp>
        <p:nvSpPr>
          <p:cNvPr id="828" name="Google Shape;828;g1f7d43608bc_0_188"/>
          <p:cNvSpPr txBox="1"/>
          <p:nvPr/>
        </p:nvSpPr>
        <p:spPr>
          <a:xfrm>
            <a:off x="4629150" y="2330450"/>
            <a:ext cx="3000000" cy="1070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200" i="1">
                <a:solidFill>
                  <a:schemeClr val="hlink"/>
                </a:solidFill>
                <a:latin typeface="Times New Roman"/>
                <a:ea typeface="Times New Roman"/>
                <a:cs typeface="Times New Roman"/>
                <a:sym typeface="Times New Roman"/>
              </a:rPr>
              <a:t>Nota: (Wiki rockstargames,s.f. </a:t>
            </a:r>
            <a:r>
              <a:rPr lang="en" sz="1200" i="1"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https://rockstargames.fandom.com/es/wiki/MS-DOS</a:t>
            </a:r>
            <a:r>
              <a:rPr lang="en" sz="1200" i="1">
                <a:solidFill>
                  <a:schemeClr val="hlink"/>
                </a:solidFill>
                <a:latin typeface="Times New Roman"/>
                <a:ea typeface="Times New Roman"/>
                <a:cs typeface="Times New Roman"/>
                <a:sym typeface="Times New Roman"/>
              </a:rPr>
              <a:t>)</a:t>
            </a:r>
            <a:endParaRPr sz="1200" i="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800"/>
              </a:spcAft>
              <a:buNone/>
            </a:pPr>
            <a:endParaRPr sz="1200" b="1">
              <a:solidFill>
                <a:schemeClr val="hlink"/>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f7d43608bc_0_209"/>
          <p:cNvSpPr txBox="1">
            <a:spLocks noGrp="1"/>
          </p:cNvSpPr>
          <p:nvPr>
            <p:ph type="subTitle" idx="1"/>
          </p:nvPr>
        </p:nvSpPr>
        <p:spPr>
          <a:xfrm>
            <a:off x="685250" y="904875"/>
            <a:ext cx="6763200" cy="30132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1815"/>
              </a:spcBef>
              <a:spcAft>
                <a:spcPts val="0"/>
              </a:spcAft>
              <a:buClr>
                <a:schemeClr val="hlink"/>
              </a:buClr>
              <a:buSzPts val="1100"/>
              <a:buFont typeface="Arial"/>
              <a:buNone/>
            </a:pPr>
            <a:r>
              <a:rPr lang="en" sz="1200" b="1">
                <a:solidFill>
                  <a:schemeClr val="hlink"/>
                </a:solidFill>
                <a:highlight>
                  <a:srgbClr val="00FFFF"/>
                </a:highlight>
                <a:latin typeface="Times New Roman"/>
                <a:ea typeface="Times New Roman"/>
                <a:cs typeface="Times New Roman"/>
                <a:sym typeface="Times New Roman"/>
              </a:rPr>
              <a:t>UNIX:  </a:t>
            </a:r>
            <a:r>
              <a:rPr lang="en" sz="1200" b="1">
                <a:latin typeface="Times New Roman"/>
                <a:ea typeface="Times New Roman"/>
                <a:cs typeface="Times New Roman"/>
                <a:sym typeface="Times New Roman"/>
              </a:rPr>
              <a:t>Unix</a:t>
            </a:r>
            <a:r>
              <a:rPr lang="en" sz="1200">
                <a:latin typeface="Times New Roman"/>
                <a:ea typeface="Times New Roman"/>
                <a:cs typeface="Times New Roman"/>
                <a:sym typeface="Times New Roman"/>
              </a:rPr>
              <a:t> es un sistema operativo que nace a principios de los años 70, creado principalmente por Dennis Ritchie y Ken Thompson. Sus características técnicas principales son: su portabilidad, su capacidad multiusuario y multitarea, su eficiencia; su alta seguridad y su buen desempeño en tareas de red. Pero Unix, más que una marca, también es una filosofía que tiene por principios el minimalismo y la modularidad: hacer programas que hagan una sola cosa bien hecha y que, al comunicarse entre sí, ejecuten tareas más complejas.</a:t>
            </a:r>
            <a:endParaRPr sz="1200">
              <a:latin typeface="Times New Roman"/>
              <a:ea typeface="Times New Roman"/>
              <a:cs typeface="Times New Roman"/>
              <a:sym typeface="Times New Roman"/>
            </a:endParaRPr>
          </a:p>
          <a:p>
            <a:pPr marL="0" lvl="0" indent="0" algn="l" rtl="0">
              <a:lnSpc>
                <a:spcPct val="107916"/>
              </a:lnSpc>
              <a:spcBef>
                <a:spcPts val="1815"/>
              </a:spcBef>
              <a:spcAft>
                <a:spcPts val="0"/>
              </a:spcAft>
              <a:buClr>
                <a:schemeClr val="hlink"/>
              </a:buClr>
              <a:buSzPts val="1100"/>
              <a:buFont typeface="Arial"/>
              <a:buNone/>
            </a:pPr>
            <a:r>
              <a:rPr lang="en" sz="1200">
                <a:latin typeface="Times New Roman"/>
                <a:ea typeface="Times New Roman"/>
                <a:cs typeface="Times New Roman"/>
                <a:sym typeface="Times New Roman"/>
              </a:rPr>
              <a:t>Un sistema Unix puede dividirse en tres áreas básicas: </a:t>
            </a:r>
            <a:endParaRPr sz="1200">
              <a:latin typeface="Times New Roman"/>
              <a:ea typeface="Times New Roman"/>
              <a:cs typeface="Times New Roman"/>
              <a:sym typeface="Times New Roman"/>
            </a:endParaRPr>
          </a:p>
          <a:p>
            <a:pPr marL="476250" marR="476250" lvl="0" indent="-304800" algn="l" rtl="0">
              <a:lnSpc>
                <a:spcPct val="107916"/>
              </a:lnSpc>
              <a:spcBef>
                <a:spcPts val="1815"/>
              </a:spcBef>
              <a:spcAft>
                <a:spcPts val="0"/>
              </a:spcAft>
              <a:buSzPts val="1200"/>
              <a:buFont typeface="Times New Roman"/>
              <a:buChar char="●"/>
            </a:pPr>
            <a:r>
              <a:rPr lang="en" sz="1200">
                <a:latin typeface="Times New Roman"/>
                <a:ea typeface="Times New Roman"/>
                <a:cs typeface="Times New Roman"/>
                <a:sym typeface="Times New Roman"/>
              </a:rPr>
              <a:t>El núcleo del sistema operativo.</a:t>
            </a:r>
            <a:endParaRPr sz="1200">
              <a:latin typeface="Times New Roman"/>
              <a:ea typeface="Times New Roman"/>
              <a:cs typeface="Times New Roman"/>
              <a:sym typeface="Times New Roman"/>
            </a:endParaRPr>
          </a:p>
          <a:p>
            <a:pPr marL="476250" marR="476250" lvl="0" indent="-304800" algn="l" rtl="0">
              <a:lnSpc>
                <a:spcPct val="107916"/>
              </a:lnSpc>
              <a:spcBef>
                <a:spcPts val="0"/>
              </a:spcBef>
              <a:spcAft>
                <a:spcPts val="0"/>
              </a:spcAft>
              <a:buSzPts val="1200"/>
              <a:buFont typeface="Times New Roman"/>
              <a:buChar char="●"/>
            </a:pPr>
            <a:r>
              <a:rPr lang="en" sz="1200">
                <a:latin typeface="Times New Roman"/>
                <a:ea typeface="Times New Roman"/>
                <a:cs typeface="Times New Roman"/>
                <a:sym typeface="Times New Roman"/>
              </a:rPr>
              <a:t>El intérprete de comandos y algunos programas utilitarios.</a:t>
            </a:r>
            <a:endParaRPr sz="1200">
              <a:latin typeface="Times New Roman"/>
              <a:ea typeface="Times New Roman"/>
              <a:cs typeface="Times New Roman"/>
              <a:sym typeface="Times New Roman"/>
            </a:endParaRPr>
          </a:p>
          <a:p>
            <a:pPr marL="476250" marR="476250" lvl="0" indent="-304800" algn="l" rtl="0">
              <a:lnSpc>
                <a:spcPct val="107916"/>
              </a:lnSpc>
              <a:spcBef>
                <a:spcPts val="0"/>
              </a:spcBef>
              <a:spcAft>
                <a:spcPts val="0"/>
              </a:spcAft>
              <a:buSzPts val="1200"/>
              <a:buFont typeface="Times New Roman"/>
              <a:buChar char="●"/>
            </a:pPr>
            <a:r>
              <a:rPr lang="en" sz="1200">
                <a:latin typeface="Times New Roman"/>
                <a:ea typeface="Times New Roman"/>
                <a:cs typeface="Times New Roman"/>
                <a:sym typeface="Times New Roman"/>
              </a:rPr>
              <a:t>Lo demás que necesitas, como las aplicaciones de usuario o la interfaz gráfica, son paquetes adicionales.</a:t>
            </a:r>
            <a:r>
              <a:rPr lang="en" sz="1200">
                <a:solidFill>
                  <a:schemeClr val="lt2"/>
                </a:solidFill>
                <a:latin typeface="Times New Roman"/>
                <a:ea typeface="Times New Roman"/>
                <a:cs typeface="Times New Roman"/>
                <a:sym typeface="Times New Roman"/>
              </a:rPr>
              <a:t> (GCFglobal,s.f.)</a:t>
            </a:r>
            <a:endParaRPr sz="1200">
              <a:solidFill>
                <a:schemeClr val="lt2"/>
              </a:solidFill>
              <a:highlight>
                <a:srgbClr val="00FF00"/>
              </a:highlight>
              <a:latin typeface="Times New Roman"/>
              <a:ea typeface="Times New Roman"/>
              <a:cs typeface="Times New Roman"/>
              <a:sym typeface="Times New Roman"/>
            </a:endParaRPr>
          </a:p>
          <a:p>
            <a:pPr marL="0" lvl="0" indent="0" algn="l" rtl="0">
              <a:lnSpc>
                <a:spcPct val="107916"/>
              </a:lnSpc>
              <a:spcBef>
                <a:spcPts val="0"/>
              </a:spcBef>
              <a:spcAft>
                <a:spcPts val="0"/>
              </a:spcAft>
              <a:buClr>
                <a:schemeClr val="hlink"/>
              </a:buClr>
              <a:buSzPts val="1100"/>
              <a:buFont typeface="Arial"/>
              <a:buNone/>
            </a:pPr>
            <a:endParaRPr sz="1200" b="1">
              <a:solidFill>
                <a:schemeClr val="accent1"/>
              </a:solidFill>
              <a:latin typeface="Times New Roman"/>
              <a:ea typeface="Times New Roman"/>
              <a:cs typeface="Times New Roman"/>
              <a:sym typeface="Times New Roman"/>
            </a:endParaRPr>
          </a:p>
          <a:p>
            <a:pPr marL="0" lvl="0" indent="0" algn="ctr" rtl="0">
              <a:lnSpc>
                <a:spcPct val="100000"/>
              </a:lnSpc>
              <a:spcBef>
                <a:spcPts val="800"/>
              </a:spcBef>
              <a:spcAft>
                <a:spcPts val="0"/>
              </a:spcAft>
              <a:buClr>
                <a:schemeClr val="hlink"/>
              </a:buClr>
              <a:buSzPts val="1100"/>
              <a:buFont typeface="Arial"/>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1f7d43608bc_0_223"/>
          <p:cNvSpPr txBox="1">
            <a:spLocks noGrp="1"/>
          </p:cNvSpPr>
          <p:nvPr>
            <p:ph type="subTitle" idx="1"/>
          </p:nvPr>
        </p:nvSpPr>
        <p:spPr>
          <a:xfrm>
            <a:off x="685250" y="904875"/>
            <a:ext cx="3245400" cy="3013200"/>
          </a:xfrm>
          <a:prstGeom prst="rect">
            <a:avLst/>
          </a:prstGeom>
          <a:noFill/>
          <a:ln>
            <a:noFill/>
          </a:ln>
        </p:spPr>
        <p:txBody>
          <a:bodyPr spcFirstLastPara="1" wrap="square" lIns="91425" tIns="91425" rIns="91425" bIns="91425" anchor="t" anchorCtr="0">
            <a:noAutofit/>
          </a:bodyPr>
          <a:lstStyle/>
          <a:p>
            <a:pPr marL="0" marR="476250" lvl="0" indent="0" algn="l" rtl="0">
              <a:lnSpc>
                <a:spcPct val="107916"/>
              </a:lnSpc>
              <a:spcBef>
                <a:spcPts val="0"/>
              </a:spcBef>
              <a:spcAft>
                <a:spcPts val="0"/>
              </a:spcAft>
              <a:buClr>
                <a:schemeClr val="hlink"/>
              </a:buClr>
              <a:buSzPts val="1100"/>
              <a:buFont typeface="Arial"/>
              <a:buNone/>
            </a:pPr>
            <a:r>
              <a:rPr lang="en" sz="1200" b="1">
                <a:solidFill>
                  <a:schemeClr val="hlink"/>
                </a:solidFill>
                <a:highlight>
                  <a:srgbClr val="00FFFF"/>
                </a:highlight>
                <a:latin typeface="Times New Roman"/>
                <a:ea typeface="Times New Roman"/>
                <a:cs typeface="Times New Roman"/>
                <a:sym typeface="Times New Roman"/>
              </a:rPr>
              <a:t>Características de UNIX:</a:t>
            </a:r>
            <a:endParaRPr sz="1200" b="1">
              <a:highlight>
                <a:srgbClr val="00FFFF"/>
              </a:highlight>
              <a:latin typeface="Times New Roman"/>
              <a:ea typeface="Times New Roman"/>
              <a:cs typeface="Times New Roman"/>
              <a:sym typeface="Times New Roman"/>
            </a:endParaRPr>
          </a:p>
          <a:p>
            <a:pPr marL="0" marR="476250" lvl="0" indent="0" algn="l" rtl="0">
              <a:lnSpc>
                <a:spcPct val="107916"/>
              </a:lnSpc>
              <a:spcBef>
                <a:spcPts val="1000"/>
              </a:spcBef>
              <a:spcAft>
                <a:spcPts val="0"/>
              </a:spcAft>
              <a:buClr>
                <a:schemeClr val="hlink"/>
              </a:buClr>
              <a:buSzPts val="1100"/>
              <a:buFont typeface="Arial"/>
              <a:buNone/>
            </a:pPr>
            <a:r>
              <a:rPr lang="en" sz="1200">
                <a:latin typeface="Times New Roman"/>
                <a:ea typeface="Times New Roman"/>
                <a:cs typeface="Times New Roman"/>
                <a:sym typeface="Times New Roman"/>
              </a:rPr>
              <a:t>Unix, se caracteriza por ser de código abierto, es decir, que sus propios usuarios pueden contribuir con su desarrollo, actualización y perfeccionamiento, además de ser portable, multitarea y multiusuario, esto quiere decir que está preparado para ser utilizado por varios usuarios y que puede mantener varios procesos.</a:t>
            </a:r>
            <a:r>
              <a:rPr lang="en" sz="1200">
                <a:solidFill>
                  <a:schemeClr val="accent1"/>
                </a:solidFill>
                <a:latin typeface="Times New Roman"/>
                <a:ea typeface="Times New Roman"/>
                <a:cs typeface="Times New Roman"/>
                <a:sym typeface="Times New Roman"/>
              </a:rPr>
              <a:t>(fyccorp,2020)</a:t>
            </a:r>
            <a:endParaRPr sz="1200">
              <a:solidFill>
                <a:schemeClr val="accent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Clr>
                <a:schemeClr val="hlink"/>
              </a:buClr>
              <a:buSzPts val="1100"/>
              <a:buFont typeface="Arial"/>
              <a:buNone/>
            </a:pPr>
            <a:endParaRPr sz="1200" b="1">
              <a:solidFill>
                <a:schemeClr val="hlink"/>
              </a:solidFill>
              <a:highlight>
                <a:srgbClr val="00FFFF"/>
              </a:highlight>
              <a:latin typeface="Times New Roman"/>
              <a:ea typeface="Times New Roman"/>
              <a:cs typeface="Times New Roman"/>
              <a:sym typeface="Times New Roman"/>
            </a:endParaRPr>
          </a:p>
        </p:txBody>
      </p:sp>
      <p:sp>
        <p:nvSpPr>
          <p:cNvPr id="839" name="Google Shape;839;g1f7d43608bc_0_223"/>
          <p:cNvSpPr txBox="1"/>
          <p:nvPr/>
        </p:nvSpPr>
        <p:spPr>
          <a:xfrm>
            <a:off x="4108450" y="803300"/>
            <a:ext cx="3000000" cy="696900"/>
          </a:xfrm>
          <a:prstGeom prst="rect">
            <a:avLst/>
          </a:prstGeom>
          <a:noFill/>
          <a:ln>
            <a:noFill/>
          </a:ln>
        </p:spPr>
        <p:txBody>
          <a:bodyPr spcFirstLastPara="1" wrap="square" lIns="91425" tIns="91425" rIns="91425" bIns="91425" anchor="t" anchorCtr="0">
            <a:spAutoFit/>
          </a:bodyPr>
          <a:lstStyle/>
          <a:p>
            <a:pPr marL="0" marR="476250" lvl="0" indent="0" algn="l" rtl="0">
              <a:lnSpc>
                <a:spcPct val="107916"/>
              </a:lnSpc>
              <a:spcBef>
                <a:spcPts val="0"/>
              </a:spcBef>
              <a:spcAft>
                <a:spcPts val="0"/>
              </a:spcAft>
              <a:buNone/>
            </a:pPr>
            <a:r>
              <a:rPr lang="en" sz="1200" i="1">
                <a:solidFill>
                  <a:schemeClr val="accent1"/>
                </a:solidFill>
                <a:latin typeface="Times New Roman"/>
                <a:ea typeface="Times New Roman"/>
                <a:cs typeface="Times New Roman"/>
                <a:sym typeface="Times New Roman"/>
              </a:rPr>
              <a:t>Figura 10 </a:t>
            </a:r>
            <a:endParaRPr sz="1200">
              <a:solidFill>
                <a:schemeClr val="accent1"/>
              </a:solidFill>
              <a:latin typeface="Times New Roman"/>
              <a:ea typeface="Times New Roman"/>
              <a:cs typeface="Times New Roman"/>
              <a:sym typeface="Times New Roman"/>
            </a:endParaRPr>
          </a:p>
          <a:p>
            <a:pPr marL="0" marR="476250" lvl="0" indent="0" algn="l" rtl="0">
              <a:lnSpc>
                <a:spcPct val="107916"/>
              </a:lnSpc>
              <a:spcBef>
                <a:spcPts val="1000"/>
              </a:spcBef>
              <a:spcAft>
                <a:spcPts val="1000"/>
              </a:spcAft>
              <a:buNone/>
            </a:pPr>
            <a:r>
              <a:rPr lang="en" sz="1200" i="1">
                <a:solidFill>
                  <a:schemeClr val="dk1"/>
                </a:solidFill>
                <a:latin typeface="Times New Roman"/>
                <a:ea typeface="Times New Roman"/>
                <a:cs typeface="Times New Roman"/>
                <a:sym typeface="Times New Roman"/>
              </a:rPr>
              <a:t>Unix</a:t>
            </a:r>
            <a:endParaRPr sz="1200" i="1">
              <a:solidFill>
                <a:schemeClr val="dk1"/>
              </a:solidFill>
              <a:latin typeface="Times New Roman"/>
              <a:ea typeface="Times New Roman"/>
              <a:cs typeface="Times New Roman"/>
              <a:sym typeface="Times New Roman"/>
            </a:endParaRPr>
          </a:p>
        </p:txBody>
      </p:sp>
      <p:pic>
        <p:nvPicPr>
          <p:cNvPr id="840" name="Google Shape;840;g1f7d43608bc_0_223"/>
          <p:cNvPicPr preferRelativeResize="0"/>
          <p:nvPr/>
        </p:nvPicPr>
        <p:blipFill>
          <a:blip r:embed="rId3">
            <a:alphaModFix/>
          </a:blip>
          <a:stretch>
            <a:fillRect/>
          </a:stretch>
        </p:blipFill>
        <p:spPr>
          <a:xfrm>
            <a:off x="4108450" y="1431925"/>
            <a:ext cx="2677075" cy="2012950"/>
          </a:xfrm>
          <a:prstGeom prst="rect">
            <a:avLst/>
          </a:prstGeom>
          <a:noFill/>
          <a:ln>
            <a:noFill/>
          </a:ln>
        </p:spPr>
      </p:pic>
      <p:sp>
        <p:nvSpPr>
          <p:cNvPr id="841" name="Google Shape;841;g1f7d43608bc_0_223"/>
          <p:cNvSpPr txBox="1"/>
          <p:nvPr/>
        </p:nvSpPr>
        <p:spPr>
          <a:xfrm>
            <a:off x="4032250" y="3478200"/>
            <a:ext cx="4083000" cy="568800"/>
          </a:xfrm>
          <a:prstGeom prst="rect">
            <a:avLst/>
          </a:prstGeom>
          <a:noFill/>
          <a:ln>
            <a:noFill/>
          </a:ln>
        </p:spPr>
        <p:txBody>
          <a:bodyPr spcFirstLastPara="1" wrap="square" lIns="91425" tIns="91425" rIns="91425" bIns="91425" anchor="t" anchorCtr="0">
            <a:spAutoFit/>
          </a:bodyPr>
          <a:lstStyle/>
          <a:p>
            <a:pPr marL="0" marR="476250" lvl="0" indent="0" algn="l" rtl="0">
              <a:lnSpc>
                <a:spcPct val="107916"/>
              </a:lnSpc>
              <a:spcBef>
                <a:spcPts val="0"/>
              </a:spcBef>
              <a:spcAft>
                <a:spcPts val="1000"/>
              </a:spcAft>
              <a:buNone/>
            </a:pPr>
            <a:r>
              <a:rPr lang="en" sz="1200" i="1">
                <a:solidFill>
                  <a:schemeClr val="accent1"/>
                </a:solidFill>
                <a:latin typeface="Times New Roman"/>
                <a:ea typeface="Times New Roman"/>
                <a:cs typeface="Times New Roman"/>
                <a:sym typeface="Times New Roman"/>
              </a:rPr>
              <a:t>Nota: (Hector L, 2017, </a:t>
            </a:r>
            <a:r>
              <a:rPr lang="en" sz="1200" i="1"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https://www.slideshare.net/HectorL3/unix-70791816)</a:t>
            </a:r>
            <a:endParaRPr sz="1200" i="1">
              <a:solidFill>
                <a:schemeClr val="hlink"/>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45"/>
        <p:cNvGrpSpPr/>
        <p:nvPr/>
      </p:nvGrpSpPr>
      <p:grpSpPr>
        <a:xfrm>
          <a:off x="0" y="0"/>
          <a:ext cx="0" cy="0"/>
          <a:chOff x="0" y="0"/>
          <a:chExt cx="0" cy="0"/>
        </a:xfrm>
      </p:grpSpPr>
      <p:sp>
        <p:nvSpPr>
          <p:cNvPr id="846" name="Google Shape;846;g1f7d43608bc_0_269"/>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Clr>
                <a:schemeClr val="hlink"/>
              </a:buClr>
              <a:buSzPts val="1100"/>
              <a:buFont typeface="Arial"/>
              <a:buNone/>
            </a:pPr>
            <a:r>
              <a:rPr lang="en">
                <a:solidFill>
                  <a:schemeClr val="hlink"/>
                </a:solidFill>
                <a:highlight>
                  <a:srgbClr val="FF00FF"/>
                </a:highlight>
                <a:latin typeface="Times New Roman"/>
                <a:ea typeface="Times New Roman"/>
                <a:cs typeface="Times New Roman"/>
                <a:sym typeface="Times New Roman"/>
              </a:rPr>
              <a:t>MacOS: </a:t>
            </a:r>
            <a:endParaRPr>
              <a:solidFill>
                <a:schemeClr val="dk2"/>
              </a:solidFill>
            </a:endParaRPr>
          </a:p>
        </p:txBody>
      </p:sp>
      <p:sp>
        <p:nvSpPr>
          <p:cNvPr id="847" name="Google Shape;847;g1f7d43608bc_0_269"/>
          <p:cNvSpPr txBox="1"/>
          <p:nvPr/>
        </p:nvSpPr>
        <p:spPr>
          <a:xfrm>
            <a:off x="720000" y="1533525"/>
            <a:ext cx="7704000" cy="2219400"/>
          </a:xfrm>
          <a:prstGeom prst="rect">
            <a:avLst/>
          </a:prstGeom>
          <a:noFill/>
          <a:ln>
            <a:noFill/>
          </a:ln>
        </p:spPr>
        <p:txBody>
          <a:bodyPr spcFirstLastPara="1" wrap="square" lIns="91425" tIns="91425" rIns="0"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a:solidFill>
                  <a:schemeClr val="dk1"/>
                </a:solidFill>
                <a:latin typeface="Times New Roman"/>
                <a:ea typeface="Times New Roman"/>
                <a:cs typeface="Times New Roman"/>
                <a:sym typeface="Times New Roman"/>
              </a:rPr>
              <a:t>24 de enero de 1984. Steve Jobs realizó la que sería una de las Keynote más recordadas de todos los tiempos. ¡La presentación del primer Mac! Tras intensos años de desarrollo, cientos de correcciones y esa obsesión por alcanzar la perfección.</a:t>
            </a:r>
            <a:endParaRPr sz="1200">
              <a:solidFill>
                <a:schemeClr val="dk1"/>
              </a:solidFill>
              <a:latin typeface="Times New Roman"/>
              <a:ea typeface="Times New Roman"/>
              <a:cs typeface="Times New Roman"/>
              <a:sym typeface="Times New Roman"/>
            </a:endParaRPr>
          </a:p>
          <a:p>
            <a:pPr marL="0" lvl="0" indent="0" algn="l" rtl="0">
              <a:lnSpc>
                <a:spcPct val="107916"/>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 Este pequeño ordenador personal revolucionó el concepto de lo que se entendía por informática en aquella época. Incluía una interfaz gráfica orientada totalmente al usuario y un catálogo tipográfico inédito hasta el momento que consiguió ese </a:t>
            </a:r>
            <a:r>
              <a:rPr lang="en" sz="1200" i="1">
                <a:solidFill>
                  <a:schemeClr val="dk1"/>
                </a:solidFill>
                <a:latin typeface="Times New Roman"/>
                <a:ea typeface="Times New Roman"/>
                <a:cs typeface="Times New Roman"/>
                <a:sym typeface="Times New Roman"/>
              </a:rPr>
              <a:t>efecto wow</a:t>
            </a:r>
            <a:r>
              <a:rPr lang="en" sz="1200">
                <a:solidFill>
                  <a:schemeClr val="dk1"/>
                </a:solidFill>
                <a:latin typeface="Times New Roman"/>
                <a:ea typeface="Times New Roman"/>
                <a:cs typeface="Times New Roman"/>
                <a:sym typeface="Times New Roman"/>
              </a:rPr>
              <a:t> tan buscado desde entonces. ¡Por primera vez un ordenador tenía ratón! Hasta entonces, los ordenadores se manejaban a través de comandos escritos en el teclado.  El primer Macintosh era un ordenador que podía transportarse sin problema de mesa en mesa, que se había fabricado con un hardware innovador por el rendimiento que ofrecía y la complejidad que suponía integrarlo en una caja tan pequeña. Sus primeras características técnicas eran: Un procesador Motorola 68000 a 8Mhz y una RAM de 128Kbs.</a:t>
            </a:r>
            <a:r>
              <a:rPr lang="en" sz="1200">
                <a:solidFill>
                  <a:schemeClr val="hlink"/>
                </a:solidFill>
                <a:latin typeface="Times New Roman"/>
                <a:ea typeface="Times New Roman"/>
                <a:cs typeface="Times New Roman"/>
                <a:sym typeface="Times New Roman"/>
              </a:rPr>
              <a:t> </a:t>
            </a:r>
            <a:r>
              <a:rPr lang="en" sz="1200">
                <a:solidFill>
                  <a:schemeClr val="hlink"/>
                </a:solidFill>
                <a:highlight>
                  <a:srgbClr val="FF00FF"/>
                </a:highlight>
                <a:latin typeface="Times New Roman"/>
                <a:ea typeface="Times New Roman"/>
                <a:cs typeface="Times New Roman"/>
                <a:sym typeface="Times New Roman"/>
              </a:rPr>
              <a:t>(Mac center,2023)</a:t>
            </a:r>
            <a:endParaRPr sz="1200">
              <a:solidFill>
                <a:schemeClr val="hlink"/>
              </a:solidFill>
              <a:highlight>
                <a:srgbClr val="FF00FF"/>
              </a:highlight>
              <a:latin typeface="Times New Roman"/>
              <a:ea typeface="Times New Roman"/>
              <a:cs typeface="Times New Roman"/>
              <a:sym typeface="Times New Roman"/>
            </a:endParaRPr>
          </a:p>
          <a:p>
            <a:pPr marL="0" lvl="0" indent="0" algn="l" rtl="0">
              <a:lnSpc>
                <a:spcPct val="107916"/>
              </a:lnSpc>
              <a:spcBef>
                <a:spcPts val="0"/>
              </a:spcBef>
              <a:spcAft>
                <a:spcPts val="0"/>
              </a:spcAft>
              <a:buSzPts val="1100"/>
              <a:buNone/>
            </a:pPr>
            <a:endParaRPr sz="1200">
              <a:solidFill>
                <a:schemeClr val="dk1"/>
              </a:solidFill>
              <a:highlight>
                <a:srgbClr val="FF00FF"/>
              </a:highlight>
              <a:latin typeface="Times New Roman"/>
              <a:ea typeface="Times New Roman"/>
              <a:cs typeface="Times New Roman"/>
              <a:sym typeface="Times New Roman"/>
            </a:endParaRPr>
          </a:p>
          <a:p>
            <a:pPr marL="0" lvl="0" indent="0" algn="l" rtl="0">
              <a:lnSpc>
                <a:spcPct val="107916"/>
              </a:lnSpc>
              <a:spcBef>
                <a:spcPts val="0"/>
              </a:spcBef>
              <a:spcAft>
                <a:spcPts val="0"/>
              </a:spcAft>
              <a:buClr>
                <a:schemeClr val="hlink"/>
              </a:buClr>
              <a:buSzPts val="1100"/>
              <a:buFont typeface="Arial"/>
              <a:buNone/>
            </a:pPr>
            <a:endParaRPr sz="1200">
              <a:solidFill>
                <a:schemeClr val="dk1"/>
              </a:solidFill>
              <a:latin typeface="Times New Roman"/>
              <a:ea typeface="Times New Roman"/>
              <a:cs typeface="Times New Roman"/>
              <a:sym typeface="Times New Roman"/>
            </a:endParaRPr>
          </a:p>
          <a:p>
            <a:pPr marL="0" marR="0" lvl="0" indent="0" algn="l" rtl="0">
              <a:lnSpc>
                <a:spcPct val="100000"/>
              </a:lnSpc>
              <a:spcBef>
                <a:spcPts val="750"/>
              </a:spcBef>
              <a:spcAft>
                <a:spcPts val="0"/>
              </a:spcAft>
              <a:buNone/>
            </a:pPr>
            <a:br>
              <a:rPr lang="en" sz="1200" b="0" i="0" u="none" strike="noStrike" cap="none">
                <a:solidFill>
                  <a:srgbClr val="000000"/>
                </a:solidFill>
                <a:latin typeface="Arial"/>
                <a:ea typeface="Arial"/>
                <a:cs typeface="Arial"/>
                <a:sym typeface="Arial"/>
              </a:rPr>
            </a:br>
            <a:endParaRPr sz="1200" b="1" i="0" u="none" strike="noStrike" cap="none">
              <a:solidFill>
                <a:schemeClr val="dk1"/>
              </a:solidFill>
              <a:latin typeface="Cabin"/>
              <a:ea typeface="Cabin"/>
              <a:cs typeface="Cabin"/>
              <a:sym typeface="Cabin"/>
            </a:endParaRPr>
          </a:p>
        </p:txBody>
      </p:sp>
      <p:grpSp>
        <p:nvGrpSpPr>
          <p:cNvPr id="848" name="Google Shape;848;g1f7d43608bc_0_269"/>
          <p:cNvGrpSpPr/>
          <p:nvPr/>
        </p:nvGrpSpPr>
        <p:grpSpPr>
          <a:xfrm rot="-468992">
            <a:off x="7761702" y="834745"/>
            <a:ext cx="753527" cy="833246"/>
            <a:chOff x="1191357" y="3451057"/>
            <a:chExt cx="597555" cy="660773"/>
          </a:xfrm>
        </p:grpSpPr>
        <p:sp>
          <p:nvSpPr>
            <p:cNvPr id="849" name="Google Shape;849;g1f7d43608bc_0_269"/>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1f7d43608bc_0_269"/>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1f7d43608bc_0_269"/>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1f7d43608bc_0_269"/>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g1f7d43608bc_0_269"/>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4" name="Google Shape;854;g1f7d43608bc_0_269"/>
          <p:cNvGrpSpPr/>
          <p:nvPr/>
        </p:nvGrpSpPr>
        <p:grpSpPr>
          <a:xfrm rot="-6614059">
            <a:off x="-262463" y="3445148"/>
            <a:ext cx="1877486" cy="1877271"/>
            <a:chOff x="277881" y="2901314"/>
            <a:chExt cx="1900344" cy="1900127"/>
          </a:xfrm>
        </p:grpSpPr>
        <p:sp>
          <p:nvSpPr>
            <p:cNvPr id="855" name="Google Shape;855;g1f7d43608bc_0_269"/>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g1f7d43608bc_0_269"/>
            <p:cNvGrpSpPr/>
            <p:nvPr/>
          </p:nvGrpSpPr>
          <p:grpSpPr>
            <a:xfrm rot="2322109">
              <a:off x="551788" y="3175813"/>
              <a:ext cx="1352529" cy="1351128"/>
              <a:chOff x="200055" y="3556746"/>
              <a:chExt cx="869964" cy="869063"/>
            </a:xfrm>
          </p:grpSpPr>
          <p:sp>
            <p:nvSpPr>
              <p:cNvPr id="857" name="Google Shape;857;g1f7d43608bc_0_269"/>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1f7d43608bc_0_269"/>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g1f7d43608bc_0_269"/>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g1f7d43608bc_0_269"/>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61" name="Google Shape;861;g1f7d43608bc_0_269"/>
          <p:cNvSpPr/>
          <p:nvPr/>
        </p:nvSpPr>
        <p:spPr>
          <a:xfrm>
            <a:off x="6818488" y="460375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g1f7d43608bc_0_269"/>
          <p:cNvSpPr/>
          <p:nvPr/>
        </p:nvSpPr>
        <p:spPr>
          <a:xfrm>
            <a:off x="7892295" y="4603745"/>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g1f7d43608bc_0_269"/>
          <p:cNvSpPr/>
          <p:nvPr/>
        </p:nvSpPr>
        <p:spPr>
          <a:xfrm>
            <a:off x="7792400" y="3352800"/>
            <a:ext cx="692172" cy="476280"/>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FF"/>
              </a:solidFill>
              <a:highlight>
                <a:srgbClr val="FF00FF"/>
              </a:highlight>
              <a:latin typeface="Cabin"/>
              <a:ea typeface="Cabin"/>
              <a:cs typeface="Cabin"/>
              <a:sym typeface="Cab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67"/>
        <p:cNvGrpSpPr/>
        <p:nvPr/>
      </p:nvGrpSpPr>
      <p:grpSpPr>
        <a:xfrm>
          <a:off x="0" y="0"/>
          <a:ext cx="0" cy="0"/>
          <a:chOff x="0" y="0"/>
          <a:chExt cx="0" cy="0"/>
        </a:xfrm>
      </p:grpSpPr>
      <p:sp>
        <p:nvSpPr>
          <p:cNvPr id="868" name="Google Shape;868;g1f7d43608bc_0_347"/>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SzPts val="1100"/>
              <a:buNone/>
            </a:pPr>
            <a:r>
              <a:rPr lang="en">
                <a:solidFill>
                  <a:schemeClr val="hlink"/>
                </a:solidFill>
                <a:highlight>
                  <a:srgbClr val="FF00FF"/>
                </a:highlight>
                <a:latin typeface="Times New Roman"/>
                <a:ea typeface="Times New Roman"/>
                <a:cs typeface="Times New Roman"/>
                <a:sym typeface="Times New Roman"/>
              </a:rPr>
              <a:t>MacOS Caracteristicas</a:t>
            </a:r>
            <a:endParaRPr>
              <a:solidFill>
                <a:schemeClr val="dk2"/>
              </a:solidFill>
            </a:endParaRPr>
          </a:p>
        </p:txBody>
      </p:sp>
      <p:sp>
        <p:nvSpPr>
          <p:cNvPr id="869" name="Google Shape;869;g1f7d43608bc_0_347"/>
          <p:cNvSpPr txBox="1"/>
          <p:nvPr/>
        </p:nvSpPr>
        <p:spPr>
          <a:xfrm>
            <a:off x="523150" y="1584325"/>
            <a:ext cx="3883800" cy="1952700"/>
          </a:xfrm>
          <a:prstGeom prst="rect">
            <a:avLst/>
          </a:prstGeom>
          <a:noFill/>
          <a:ln>
            <a:noFill/>
          </a:ln>
        </p:spPr>
        <p:txBody>
          <a:bodyPr spcFirstLastPara="1" wrap="square" lIns="91425" tIns="91425" rIns="0" bIns="91425" anchor="t" anchorCtr="0">
            <a:noAutofit/>
          </a:bodyPr>
          <a:lstStyle/>
          <a:p>
            <a:pPr marL="457200" lvl="0" indent="-304800" algn="l" rtl="0">
              <a:lnSpc>
                <a:spcPct val="107916"/>
              </a:lnSpc>
              <a:spcBef>
                <a:spcPts val="0"/>
              </a:spcBef>
              <a:spcAft>
                <a:spcPts val="0"/>
              </a:spcAft>
              <a:buClr>
                <a:srgbClr val="0000FF"/>
              </a:buClr>
              <a:buSzPts val="1200"/>
              <a:buFont typeface="Times New Roman"/>
              <a:buChar char="●"/>
            </a:pPr>
            <a:r>
              <a:rPr lang="en" sz="1200">
                <a:solidFill>
                  <a:schemeClr val="accent4"/>
                </a:solidFill>
                <a:latin typeface="Times New Roman"/>
                <a:ea typeface="Times New Roman"/>
                <a:cs typeface="Times New Roman"/>
                <a:sym typeface="Times New Roman"/>
              </a:rPr>
              <a:t>E</a:t>
            </a:r>
            <a:r>
              <a:rPr lang="en" sz="1200">
                <a:solidFill>
                  <a:schemeClr val="dk1"/>
                </a:solidFill>
                <a:latin typeface="Times New Roman"/>
                <a:ea typeface="Times New Roman"/>
                <a:cs typeface="Times New Roman"/>
                <a:sym typeface="Times New Roman"/>
              </a:rPr>
              <a:t>s un software comercial de código cerrado.</a:t>
            </a:r>
            <a:endParaRPr sz="1200">
              <a:solidFill>
                <a:schemeClr val="dk1"/>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rgbClr val="0000FF"/>
              </a:buClr>
              <a:buSzPts val="1200"/>
              <a:buFont typeface="Times New Roman"/>
              <a:buChar char="●"/>
            </a:pPr>
            <a:r>
              <a:rPr lang="en" sz="1200">
                <a:solidFill>
                  <a:schemeClr val="accent4"/>
                </a:solidFill>
                <a:latin typeface="Times New Roman"/>
                <a:ea typeface="Times New Roman"/>
                <a:cs typeface="Times New Roman"/>
                <a:sym typeface="Times New Roman"/>
              </a:rPr>
              <a:t>S</a:t>
            </a:r>
            <a:r>
              <a:rPr lang="en" sz="1200">
                <a:solidFill>
                  <a:schemeClr val="dk1"/>
                </a:solidFill>
                <a:latin typeface="Times New Roman"/>
                <a:ea typeface="Times New Roman"/>
                <a:cs typeface="Times New Roman"/>
                <a:sym typeface="Times New Roman"/>
              </a:rPr>
              <a:t>u éxito se debe a los diseños vanguardistas y atrevidos de sus dispositivos que encantan a los usuarios.</a:t>
            </a:r>
            <a:endParaRPr sz="1200">
              <a:solidFill>
                <a:schemeClr val="dk1"/>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rgbClr val="0000FF"/>
              </a:buClr>
              <a:buSzPts val="1200"/>
              <a:buFont typeface="Times New Roman"/>
              <a:buChar char="●"/>
            </a:pPr>
            <a:r>
              <a:rPr lang="en" sz="1200">
                <a:solidFill>
                  <a:schemeClr val="accent4"/>
                </a:solidFill>
                <a:latin typeface="Times New Roman"/>
                <a:ea typeface="Times New Roman"/>
                <a:cs typeface="Times New Roman"/>
                <a:sym typeface="Times New Roman"/>
              </a:rPr>
              <a:t>O</a:t>
            </a:r>
            <a:r>
              <a:rPr lang="en" sz="1200">
                <a:solidFill>
                  <a:schemeClr val="dk1"/>
                </a:solidFill>
                <a:latin typeface="Times New Roman"/>
                <a:ea typeface="Times New Roman"/>
                <a:cs typeface="Times New Roman"/>
                <a:sym typeface="Times New Roman"/>
              </a:rPr>
              <a:t>frece un entorno virtual amigable e intuitivo.</a:t>
            </a:r>
            <a:endParaRPr sz="1200">
              <a:solidFill>
                <a:schemeClr val="dk1"/>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rgbClr val="0000FF"/>
              </a:buClr>
              <a:buSzPts val="1200"/>
              <a:buFont typeface="Times New Roman"/>
              <a:buChar char="●"/>
            </a:pPr>
            <a:r>
              <a:rPr lang="en" sz="1200">
                <a:solidFill>
                  <a:srgbClr val="FF9BDA"/>
                </a:solidFill>
                <a:latin typeface="Times New Roman"/>
                <a:ea typeface="Times New Roman"/>
                <a:cs typeface="Times New Roman"/>
                <a:sym typeface="Times New Roman"/>
              </a:rPr>
              <a:t>E</a:t>
            </a:r>
            <a:r>
              <a:rPr lang="en" sz="1200">
                <a:solidFill>
                  <a:schemeClr val="dk1"/>
                </a:solidFill>
                <a:latin typeface="Times New Roman"/>
                <a:ea typeface="Times New Roman"/>
                <a:cs typeface="Times New Roman"/>
                <a:sym typeface="Times New Roman"/>
              </a:rPr>
              <a:t>xcelente compatibilidad con los demás dispositivos Apple que tengas en casa.</a:t>
            </a:r>
            <a:endParaRPr sz="1200">
              <a:solidFill>
                <a:schemeClr val="dk1"/>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rgbClr val="0000FF"/>
              </a:buClr>
              <a:buSzPts val="1200"/>
              <a:buFont typeface="Times New Roman"/>
              <a:buChar char="●"/>
            </a:pPr>
            <a:r>
              <a:rPr lang="en" sz="1200">
                <a:solidFill>
                  <a:srgbClr val="FF9BDA"/>
                </a:solidFill>
                <a:latin typeface="Times New Roman"/>
                <a:ea typeface="Times New Roman"/>
                <a:cs typeface="Times New Roman"/>
                <a:sym typeface="Times New Roman"/>
              </a:rPr>
              <a:t>L</a:t>
            </a:r>
            <a:r>
              <a:rPr lang="en" sz="1200">
                <a:solidFill>
                  <a:schemeClr val="dk1"/>
                </a:solidFill>
                <a:latin typeface="Times New Roman"/>
                <a:ea typeface="Times New Roman"/>
                <a:cs typeface="Times New Roman"/>
                <a:sym typeface="Times New Roman"/>
              </a:rPr>
              <a:t>o encuentras instalada en todos los equipos de Apple.</a:t>
            </a:r>
            <a:endParaRPr sz="1200">
              <a:solidFill>
                <a:schemeClr val="dk1"/>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rgbClr val="0000FF"/>
              </a:buClr>
              <a:buSzPts val="1200"/>
              <a:buFont typeface="Times New Roman"/>
              <a:buChar char="●"/>
            </a:pPr>
            <a:r>
              <a:rPr lang="en" sz="1200">
                <a:solidFill>
                  <a:schemeClr val="accent4"/>
                </a:solidFill>
                <a:latin typeface="Times New Roman"/>
                <a:ea typeface="Times New Roman"/>
                <a:cs typeface="Times New Roman"/>
                <a:sym typeface="Times New Roman"/>
              </a:rPr>
              <a:t>P</a:t>
            </a:r>
            <a:r>
              <a:rPr lang="en" sz="1200">
                <a:solidFill>
                  <a:schemeClr val="dk1"/>
                </a:solidFill>
                <a:latin typeface="Times New Roman"/>
                <a:ea typeface="Times New Roman"/>
                <a:cs typeface="Times New Roman"/>
                <a:sym typeface="Times New Roman"/>
              </a:rPr>
              <a:t>rioriza la privacidad y seguridad de los usuarios.</a:t>
            </a:r>
            <a:endParaRPr sz="1200">
              <a:solidFill>
                <a:schemeClr val="dk1"/>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rgbClr val="0000FF"/>
              </a:buClr>
              <a:buSzPts val="1200"/>
              <a:buFont typeface="Times New Roman"/>
              <a:buChar char="●"/>
            </a:pPr>
            <a:r>
              <a:rPr lang="en" sz="1200">
                <a:solidFill>
                  <a:schemeClr val="accent4"/>
                </a:solidFill>
                <a:latin typeface="Times New Roman"/>
                <a:ea typeface="Times New Roman"/>
                <a:cs typeface="Times New Roman"/>
                <a:sym typeface="Times New Roman"/>
              </a:rPr>
              <a:t>U</a:t>
            </a:r>
            <a:r>
              <a:rPr lang="en" sz="1200">
                <a:solidFill>
                  <a:schemeClr val="dk1"/>
                </a:solidFill>
                <a:latin typeface="Times New Roman"/>
                <a:ea typeface="Times New Roman"/>
                <a:cs typeface="Times New Roman"/>
                <a:sym typeface="Times New Roman"/>
              </a:rPr>
              <a:t>tiliza procesadores Intel.</a:t>
            </a:r>
            <a:endParaRPr sz="1200">
              <a:solidFill>
                <a:schemeClr val="dk1"/>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rgbClr val="0000FF"/>
              </a:buClr>
              <a:buSzPts val="1200"/>
              <a:buFont typeface="Times New Roman"/>
              <a:buChar char="●"/>
            </a:pPr>
            <a:r>
              <a:rPr lang="en" sz="1200">
                <a:solidFill>
                  <a:srgbClr val="FF9BDA"/>
                </a:solidFill>
                <a:latin typeface="Times New Roman"/>
                <a:ea typeface="Times New Roman"/>
                <a:cs typeface="Times New Roman"/>
                <a:sym typeface="Times New Roman"/>
              </a:rPr>
              <a:t>T</a:t>
            </a:r>
            <a:r>
              <a:rPr lang="en" sz="1200">
                <a:solidFill>
                  <a:schemeClr val="dk1"/>
                </a:solidFill>
                <a:latin typeface="Times New Roman"/>
                <a:ea typeface="Times New Roman"/>
                <a:cs typeface="Times New Roman"/>
                <a:sym typeface="Times New Roman"/>
              </a:rPr>
              <a:t>iene incluido Finder, Safari o Launchpad.</a:t>
            </a:r>
            <a:endParaRPr sz="1200">
              <a:solidFill>
                <a:schemeClr val="dk1"/>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rgbClr val="0000FF"/>
              </a:buClr>
              <a:buSzPts val="1200"/>
              <a:buFont typeface="Times New Roman"/>
              <a:buChar char="●"/>
            </a:pPr>
            <a:r>
              <a:rPr lang="en" sz="1200">
                <a:solidFill>
                  <a:srgbClr val="FF9BDA"/>
                </a:solidFill>
                <a:latin typeface="Times New Roman"/>
                <a:ea typeface="Times New Roman"/>
                <a:cs typeface="Times New Roman"/>
                <a:sym typeface="Times New Roman"/>
              </a:rPr>
              <a:t>T</a:t>
            </a:r>
            <a:r>
              <a:rPr lang="en" sz="1200">
                <a:solidFill>
                  <a:schemeClr val="dk1"/>
                </a:solidFill>
                <a:latin typeface="Times New Roman"/>
                <a:ea typeface="Times New Roman"/>
                <a:cs typeface="Times New Roman"/>
                <a:sym typeface="Times New Roman"/>
              </a:rPr>
              <a:t>iene un sistema de archivos propio y procesa nativamente los archivos o programas con formatos para Windows o Linux</a:t>
            </a:r>
            <a:r>
              <a:rPr lang="en" sz="1200">
                <a:solidFill>
                  <a:schemeClr val="hlink"/>
                </a:solidFill>
                <a:latin typeface="Times New Roman"/>
                <a:ea typeface="Times New Roman"/>
                <a:cs typeface="Times New Roman"/>
                <a:sym typeface="Times New Roman"/>
              </a:rPr>
              <a:t>.</a:t>
            </a:r>
            <a:r>
              <a:rPr lang="en" sz="1200">
                <a:solidFill>
                  <a:schemeClr val="hlink"/>
                </a:solidFill>
                <a:highlight>
                  <a:srgbClr val="FF00FF"/>
                </a:highlight>
                <a:latin typeface="Times New Roman"/>
                <a:ea typeface="Times New Roman"/>
                <a:cs typeface="Times New Roman"/>
                <a:sym typeface="Times New Roman"/>
              </a:rPr>
              <a:t> (Mac center,2023)</a:t>
            </a:r>
            <a:endParaRPr sz="1200">
              <a:solidFill>
                <a:schemeClr val="hlink"/>
              </a:solidFill>
              <a:highlight>
                <a:srgbClr val="FF00FF"/>
              </a:highlight>
              <a:latin typeface="Times New Roman"/>
              <a:ea typeface="Times New Roman"/>
              <a:cs typeface="Times New Roman"/>
              <a:sym typeface="Times New Roman"/>
            </a:endParaRPr>
          </a:p>
          <a:p>
            <a:pPr marL="0" lvl="0" indent="0" algn="l" rtl="0">
              <a:lnSpc>
                <a:spcPct val="107916"/>
              </a:lnSpc>
              <a:spcBef>
                <a:spcPts val="0"/>
              </a:spcBef>
              <a:spcAft>
                <a:spcPts val="0"/>
              </a:spcAft>
              <a:buSzPts val="1100"/>
              <a:buNone/>
            </a:pPr>
            <a:endParaRPr sz="1200">
              <a:solidFill>
                <a:schemeClr val="dk1"/>
              </a:solidFill>
              <a:highlight>
                <a:srgbClr val="FF00FF"/>
              </a:highlight>
              <a:latin typeface="Times New Roman"/>
              <a:ea typeface="Times New Roman"/>
              <a:cs typeface="Times New Roman"/>
              <a:sym typeface="Times New Roman"/>
            </a:endParaRPr>
          </a:p>
          <a:p>
            <a:pPr marL="0" marR="0" lvl="0" indent="0" algn="l" rtl="0">
              <a:lnSpc>
                <a:spcPct val="100000"/>
              </a:lnSpc>
              <a:spcBef>
                <a:spcPts val="750"/>
              </a:spcBef>
              <a:spcAft>
                <a:spcPts val="0"/>
              </a:spcAft>
              <a:buNone/>
            </a:pPr>
            <a:br>
              <a:rPr lang="en" sz="1200" b="0" i="0" u="none" strike="noStrike" cap="none">
                <a:solidFill>
                  <a:srgbClr val="000000"/>
                </a:solidFill>
                <a:latin typeface="Arial"/>
                <a:ea typeface="Arial"/>
                <a:cs typeface="Arial"/>
                <a:sym typeface="Arial"/>
              </a:rPr>
            </a:br>
            <a:endParaRPr sz="1200" b="1" i="0" u="none" strike="noStrike" cap="none">
              <a:solidFill>
                <a:schemeClr val="dk1"/>
              </a:solidFill>
              <a:latin typeface="Cabin"/>
              <a:ea typeface="Cabin"/>
              <a:cs typeface="Cabin"/>
              <a:sym typeface="Cabin"/>
            </a:endParaRPr>
          </a:p>
        </p:txBody>
      </p:sp>
      <p:grpSp>
        <p:nvGrpSpPr>
          <p:cNvPr id="870" name="Google Shape;870;g1f7d43608bc_0_347"/>
          <p:cNvGrpSpPr/>
          <p:nvPr/>
        </p:nvGrpSpPr>
        <p:grpSpPr>
          <a:xfrm rot="-468992">
            <a:off x="7983952" y="652920"/>
            <a:ext cx="753527" cy="833246"/>
            <a:chOff x="1191357" y="3451057"/>
            <a:chExt cx="597555" cy="660773"/>
          </a:xfrm>
        </p:grpSpPr>
        <p:sp>
          <p:nvSpPr>
            <p:cNvPr id="871" name="Google Shape;871;g1f7d43608bc_0_347"/>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g1f7d43608bc_0_347"/>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g1f7d43608bc_0_347"/>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1f7d43608bc_0_347"/>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g1f7d43608bc_0_347"/>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6" name="Google Shape;876;g1f7d43608bc_0_347"/>
          <p:cNvSpPr txBox="1"/>
          <p:nvPr/>
        </p:nvSpPr>
        <p:spPr>
          <a:xfrm>
            <a:off x="5172100" y="1127125"/>
            <a:ext cx="3000000" cy="768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200" i="1">
                <a:solidFill>
                  <a:schemeClr val="accent4"/>
                </a:solidFill>
                <a:latin typeface="Times New Roman"/>
                <a:ea typeface="Times New Roman"/>
                <a:cs typeface="Times New Roman"/>
                <a:sym typeface="Times New Roman"/>
              </a:rPr>
              <a:t>Figura 11 </a:t>
            </a:r>
            <a:endParaRPr sz="1200" i="1">
              <a:solidFill>
                <a:schemeClr val="accent4"/>
              </a:solidFill>
              <a:latin typeface="Times New Roman"/>
              <a:ea typeface="Times New Roman"/>
              <a:cs typeface="Times New Roman"/>
              <a:sym typeface="Times New Roman"/>
            </a:endParaRPr>
          </a:p>
          <a:p>
            <a:pPr marL="0" lvl="0" indent="0" algn="l" rtl="0">
              <a:lnSpc>
                <a:spcPct val="107916"/>
              </a:lnSpc>
              <a:spcBef>
                <a:spcPts val="0"/>
              </a:spcBef>
              <a:spcAft>
                <a:spcPts val="0"/>
              </a:spcAft>
              <a:buNone/>
            </a:pPr>
            <a:endParaRPr sz="1200" i="1">
              <a:solidFill>
                <a:schemeClr val="hlink"/>
              </a:solidFill>
              <a:latin typeface="Times New Roman"/>
              <a:ea typeface="Times New Roman"/>
              <a:cs typeface="Times New Roman"/>
              <a:sym typeface="Times New Roman"/>
            </a:endParaRPr>
          </a:p>
          <a:p>
            <a:pPr marL="0" lvl="0" indent="0" algn="l" rtl="0">
              <a:lnSpc>
                <a:spcPct val="107916"/>
              </a:lnSpc>
              <a:spcBef>
                <a:spcPts val="0"/>
              </a:spcBef>
              <a:spcAft>
                <a:spcPts val="0"/>
              </a:spcAft>
              <a:buNone/>
            </a:pPr>
            <a:r>
              <a:rPr lang="en" sz="1200" i="1">
                <a:solidFill>
                  <a:schemeClr val="dk1"/>
                </a:solidFill>
                <a:latin typeface="Times New Roman"/>
                <a:ea typeface="Times New Roman"/>
                <a:cs typeface="Times New Roman"/>
                <a:sym typeface="Times New Roman"/>
              </a:rPr>
              <a:t>MacOS</a:t>
            </a:r>
            <a:endParaRPr sz="1200" i="1">
              <a:solidFill>
                <a:schemeClr val="dk1"/>
              </a:solidFill>
              <a:latin typeface="Times New Roman"/>
              <a:ea typeface="Times New Roman"/>
              <a:cs typeface="Times New Roman"/>
              <a:sym typeface="Times New Roman"/>
            </a:endParaRPr>
          </a:p>
        </p:txBody>
      </p:sp>
      <p:pic>
        <p:nvPicPr>
          <p:cNvPr id="877" name="Google Shape;877;g1f7d43608bc_0_347"/>
          <p:cNvPicPr preferRelativeResize="0"/>
          <p:nvPr/>
        </p:nvPicPr>
        <p:blipFill>
          <a:blip r:embed="rId3">
            <a:alphaModFix/>
          </a:blip>
          <a:stretch>
            <a:fillRect/>
          </a:stretch>
        </p:blipFill>
        <p:spPr>
          <a:xfrm>
            <a:off x="4882250" y="1850675"/>
            <a:ext cx="3417201" cy="2848223"/>
          </a:xfrm>
          <a:prstGeom prst="rect">
            <a:avLst/>
          </a:prstGeom>
          <a:noFill/>
          <a:ln>
            <a:noFill/>
          </a:ln>
        </p:spPr>
      </p:pic>
      <p:sp>
        <p:nvSpPr>
          <p:cNvPr id="878" name="Google Shape;878;g1f7d43608bc_0_347"/>
          <p:cNvSpPr txBox="1"/>
          <p:nvPr/>
        </p:nvSpPr>
        <p:spPr>
          <a:xfrm>
            <a:off x="4882250" y="4730750"/>
            <a:ext cx="37974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Cabin"/>
                <a:ea typeface="Cabin"/>
                <a:cs typeface="Cabin"/>
                <a:sym typeface="Cabin"/>
              </a:rPr>
              <a:t>(Nota: looologos,s.f. </a:t>
            </a:r>
            <a:r>
              <a:rPr lang="en" sz="1000" i="1" u="sng">
                <a:solidFill>
                  <a:schemeClr val="hlink"/>
                </a:solidFill>
                <a:latin typeface="Cabin"/>
                <a:ea typeface="Cabin"/>
                <a:cs typeface="Cabin"/>
                <a:sym typeface="Cabin"/>
                <a:hlinkClick r:id="rId4"/>
              </a:rPr>
              <a:t>https://1000logos.net/macos-logo</a:t>
            </a:r>
            <a:r>
              <a:rPr lang="en" sz="1500" i="1">
                <a:solidFill>
                  <a:schemeClr val="dk1"/>
                </a:solidFill>
                <a:latin typeface="Cabin"/>
                <a:ea typeface="Cabin"/>
                <a:cs typeface="Cabin"/>
                <a:sym typeface="Cabin"/>
              </a:rPr>
              <a:t>)</a:t>
            </a:r>
            <a:endParaRPr sz="1500" i="1">
              <a:solidFill>
                <a:schemeClr val="dk1"/>
              </a:solidFill>
              <a:latin typeface="Cabin"/>
              <a:ea typeface="Cabin"/>
              <a:cs typeface="Cabin"/>
              <a:sym typeface="Cabin"/>
            </a:endParaRPr>
          </a:p>
          <a:p>
            <a:pPr marL="0" lvl="0" indent="0" algn="l" rtl="0">
              <a:spcBef>
                <a:spcPts val="0"/>
              </a:spcBef>
              <a:spcAft>
                <a:spcPts val="0"/>
              </a:spcAft>
              <a:buNone/>
            </a:pPr>
            <a:endParaRPr i="1">
              <a:solidFill>
                <a:schemeClr val="dk1"/>
              </a:solidFill>
              <a:latin typeface="Cabin"/>
              <a:ea typeface="Cabin"/>
              <a:cs typeface="Cabin"/>
              <a:sym typeface="Cabi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g1f7d43608bc_0_373"/>
          <p:cNvSpPr txBox="1"/>
          <p:nvPr/>
        </p:nvSpPr>
        <p:spPr>
          <a:xfrm>
            <a:off x="635000" y="1267450"/>
            <a:ext cx="6711900" cy="2709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600" b="1">
                <a:solidFill>
                  <a:schemeClr val="hlink"/>
                </a:solidFill>
                <a:highlight>
                  <a:srgbClr val="EF902A"/>
                </a:highlight>
                <a:latin typeface="Times New Roman"/>
                <a:ea typeface="Times New Roman"/>
                <a:cs typeface="Times New Roman"/>
                <a:sym typeface="Times New Roman"/>
              </a:rPr>
              <a:t>Ubuntu: </a:t>
            </a:r>
            <a:r>
              <a:rPr lang="en" sz="1200">
                <a:solidFill>
                  <a:schemeClr val="hlink"/>
                </a:solidFill>
                <a:latin typeface="Times New Roman"/>
                <a:ea typeface="Times New Roman"/>
                <a:cs typeface="Times New Roman"/>
                <a:sym typeface="Times New Roman"/>
              </a:rPr>
              <a:t>Ubuntu es un popular sistema operativo gratuito y de código abierto basado en Linux que puedes utilizar en un ordenador o en un servidor privado virtual.</a:t>
            </a:r>
            <a:endParaRPr sz="1200">
              <a:solidFill>
                <a:schemeClr val="hlink"/>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a:solidFill>
                  <a:schemeClr val="hlink"/>
                </a:solidFill>
                <a:latin typeface="Times New Roman"/>
                <a:ea typeface="Times New Roman"/>
                <a:cs typeface="Times New Roman"/>
                <a:sym typeface="Times New Roman"/>
              </a:rPr>
              <a:t>Ubuntu fue presentado en 2004 por la empresa británica Canonical. Se basaba en Debian -una distro muy popular por aquel entonces- que era difícil de instalar. Por ello, Ubuntu se propuso como una alternativa más fácil de usar. Canonical también proporciona servidores de alojamiento para la Comunidad Ubuntu, lo que permite a personas de todo el mundo contribuir a probar los errores del software, responder preguntas y dar soporte técnico de forma gratuita.( Benitia V, 2023)</a:t>
            </a:r>
            <a:endParaRPr sz="1200">
              <a:solidFill>
                <a:schemeClr val="hlink"/>
              </a:solidFill>
              <a:latin typeface="Times New Roman"/>
              <a:ea typeface="Times New Roman"/>
              <a:cs typeface="Times New Roman"/>
              <a:sym typeface="Times New Roman"/>
            </a:endParaRPr>
          </a:p>
        </p:txBody>
      </p:sp>
      <p:grpSp>
        <p:nvGrpSpPr>
          <p:cNvPr id="884" name="Google Shape;884;g1f7d43608bc_0_373"/>
          <p:cNvGrpSpPr/>
          <p:nvPr/>
        </p:nvGrpSpPr>
        <p:grpSpPr>
          <a:xfrm rot="-6614059">
            <a:off x="6999887" y="3196273"/>
            <a:ext cx="1877486" cy="1877271"/>
            <a:chOff x="277881" y="2901314"/>
            <a:chExt cx="1900344" cy="1900127"/>
          </a:xfrm>
        </p:grpSpPr>
        <p:sp>
          <p:nvSpPr>
            <p:cNvPr id="885" name="Google Shape;885;g1f7d43608bc_0_373"/>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6" name="Google Shape;886;g1f7d43608bc_0_373"/>
            <p:cNvGrpSpPr/>
            <p:nvPr/>
          </p:nvGrpSpPr>
          <p:grpSpPr>
            <a:xfrm rot="2322109">
              <a:off x="551788" y="3175813"/>
              <a:ext cx="1352529" cy="1351128"/>
              <a:chOff x="200055" y="3556746"/>
              <a:chExt cx="869964" cy="869063"/>
            </a:xfrm>
          </p:grpSpPr>
          <p:sp>
            <p:nvSpPr>
              <p:cNvPr id="887" name="Google Shape;887;g1f7d43608bc_0_373"/>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g1f7d43608bc_0_373"/>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g1f7d43608bc_0_373"/>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g1f7d43608bc_0_373"/>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91" name="Google Shape;891;g1f7d43608bc_0_373"/>
          <p:cNvGrpSpPr/>
          <p:nvPr/>
        </p:nvGrpSpPr>
        <p:grpSpPr>
          <a:xfrm rot="-468992">
            <a:off x="210602" y="3523745"/>
            <a:ext cx="753527" cy="833246"/>
            <a:chOff x="1191357" y="3451057"/>
            <a:chExt cx="597555" cy="660773"/>
          </a:xfrm>
        </p:grpSpPr>
        <p:sp>
          <p:nvSpPr>
            <p:cNvPr id="892" name="Google Shape;892;g1f7d43608bc_0_373"/>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g1f7d43608bc_0_373"/>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g1f7d43608bc_0_373"/>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g1f7d43608bc_0_373"/>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g1f7d43608bc_0_373"/>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g1f7d43608bc_0_401"/>
          <p:cNvSpPr txBox="1"/>
          <p:nvPr/>
        </p:nvSpPr>
        <p:spPr>
          <a:xfrm>
            <a:off x="561975" y="984250"/>
            <a:ext cx="4854600" cy="4996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b="1">
                <a:solidFill>
                  <a:schemeClr val="hlink"/>
                </a:solidFill>
                <a:highlight>
                  <a:srgbClr val="EF902A"/>
                </a:highlight>
                <a:latin typeface="Times New Roman"/>
                <a:ea typeface="Times New Roman"/>
                <a:cs typeface="Times New Roman"/>
                <a:sym typeface="Times New Roman"/>
              </a:rPr>
              <a:t>Ubuntu Caracteristicas  :</a:t>
            </a:r>
            <a:endParaRPr sz="1200" b="1">
              <a:solidFill>
                <a:schemeClr val="hlink"/>
              </a:solidFill>
              <a:highlight>
                <a:srgbClr val="EF902A"/>
              </a:highlight>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Sistema operativo de código abierto.</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Comunidad y soporte activo.</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Seguridad y estabilidad.</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Interfaz amigable y personalizable.</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Variedad de aplicaciones y software disponible.</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Gestión eficiente de recursos del sistema.</a:t>
            </a:r>
            <a:endParaRPr sz="1200">
              <a:solidFill>
                <a:schemeClr val="hlink"/>
              </a:solidFill>
              <a:latin typeface="Times New Roman"/>
              <a:ea typeface="Times New Roman"/>
              <a:cs typeface="Times New Roman"/>
              <a:sym typeface="Times New Roman"/>
            </a:endParaRPr>
          </a:p>
          <a:p>
            <a:pPr marL="457200" lvl="0" indent="-304800" algn="l" rtl="0">
              <a:lnSpc>
                <a:spcPct val="107916"/>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Actualizaciones regulares y mejoras constantes.</a:t>
            </a:r>
            <a:endParaRPr sz="1200">
              <a:solidFill>
                <a:schemeClr val="hlink"/>
              </a:solidFill>
              <a:latin typeface="Times New Roman"/>
              <a:ea typeface="Times New Roman"/>
              <a:cs typeface="Times New Roman"/>
              <a:sym typeface="Times New Roman"/>
            </a:endParaRPr>
          </a:p>
          <a:p>
            <a:pPr marL="0" lvl="0" indent="0" algn="l" rtl="0">
              <a:lnSpc>
                <a:spcPct val="107916"/>
              </a:lnSpc>
              <a:spcBef>
                <a:spcPts val="300"/>
              </a:spcBef>
              <a:spcAft>
                <a:spcPts val="0"/>
              </a:spcAft>
              <a:buNone/>
            </a:pPr>
            <a:r>
              <a:rPr lang="en" sz="1200">
                <a:solidFill>
                  <a:schemeClr val="hlink"/>
                </a:solidFill>
                <a:latin typeface="Times New Roman"/>
                <a:ea typeface="Times New Roman"/>
                <a:cs typeface="Times New Roman"/>
                <a:sym typeface="Times New Roman"/>
              </a:rPr>
              <a:t> (Piensa Solutions,2023)</a:t>
            </a:r>
            <a:endParaRPr sz="1200">
              <a:solidFill>
                <a:schemeClr val="hlink"/>
              </a:solidFill>
              <a:latin typeface="Times New Roman"/>
              <a:ea typeface="Times New Roman"/>
              <a:cs typeface="Times New Roman"/>
              <a:sym typeface="Times New Roman"/>
            </a:endParaRPr>
          </a:p>
          <a:p>
            <a:pPr marL="0" lvl="0" indent="0" algn="l" rtl="0">
              <a:lnSpc>
                <a:spcPct val="200000"/>
              </a:lnSpc>
              <a:spcBef>
                <a:spcPts val="300"/>
              </a:spcBef>
              <a:spcAft>
                <a:spcPts val="0"/>
              </a:spcAft>
              <a:buNone/>
            </a:pPr>
            <a:endParaRPr sz="1200" b="1">
              <a:solidFill>
                <a:schemeClr val="hlink"/>
              </a:solidFill>
              <a:highlight>
                <a:srgbClr val="EF902A"/>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b="1">
              <a:solidFill>
                <a:schemeClr val="hlink"/>
              </a:solidFill>
              <a:highlight>
                <a:srgbClr val="EF902A"/>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a:solidFill>
                <a:schemeClr val="hlink"/>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a:solidFill>
                <a:schemeClr val="hlink"/>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a:solidFill>
                <a:schemeClr val="hlink"/>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a:solidFill>
                <a:schemeClr val="hlink"/>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a:solidFill>
                <a:schemeClr val="hlink"/>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a:solidFill>
                <a:schemeClr val="hlink"/>
              </a:solidFill>
              <a:latin typeface="Times New Roman"/>
              <a:ea typeface="Times New Roman"/>
              <a:cs typeface="Times New Roman"/>
              <a:sym typeface="Times New Roman"/>
            </a:endParaRPr>
          </a:p>
        </p:txBody>
      </p:sp>
      <p:grpSp>
        <p:nvGrpSpPr>
          <p:cNvPr id="902" name="Google Shape;902;g1f7d43608bc_0_401"/>
          <p:cNvGrpSpPr/>
          <p:nvPr/>
        </p:nvGrpSpPr>
        <p:grpSpPr>
          <a:xfrm rot="-6614059">
            <a:off x="6999887" y="3196273"/>
            <a:ext cx="1877486" cy="1877271"/>
            <a:chOff x="277881" y="2901314"/>
            <a:chExt cx="1900344" cy="1900127"/>
          </a:xfrm>
        </p:grpSpPr>
        <p:sp>
          <p:nvSpPr>
            <p:cNvPr id="903" name="Google Shape;903;g1f7d43608bc_0_401"/>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4" name="Google Shape;904;g1f7d43608bc_0_401"/>
            <p:cNvGrpSpPr/>
            <p:nvPr/>
          </p:nvGrpSpPr>
          <p:grpSpPr>
            <a:xfrm rot="2322109">
              <a:off x="551788" y="3175813"/>
              <a:ext cx="1352529" cy="1351128"/>
              <a:chOff x="200055" y="3556746"/>
              <a:chExt cx="869964" cy="869063"/>
            </a:xfrm>
          </p:grpSpPr>
          <p:sp>
            <p:nvSpPr>
              <p:cNvPr id="905" name="Google Shape;905;g1f7d43608bc_0_401"/>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1f7d43608bc_0_401"/>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g1f7d43608bc_0_401"/>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g1f7d43608bc_0_401"/>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09" name="Google Shape;909;g1f7d43608bc_0_401"/>
          <p:cNvGrpSpPr/>
          <p:nvPr/>
        </p:nvGrpSpPr>
        <p:grpSpPr>
          <a:xfrm rot="-468992">
            <a:off x="210602" y="3523745"/>
            <a:ext cx="753527" cy="833246"/>
            <a:chOff x="1191357" y="3451057"/>
            <a:chExt cx="597555" cy="660773"/>
          </a:xfrm>
        </p:grpSpPr>
        <p:sp>
          <p:nvSpPr>
            <p:cNvPr id="910" name="Google Shape;910;g1f7d43608bc_0_401"/>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g1f7d43608bc_0_401"/>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g1f7d43608bc_0_401"/>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g1f7d43608bc_0_401"/>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1f7d43608bc_0_401"/>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5" name="Google Shape;915;g1f7d43608bc_0_401"/>
          <p:cNvSpPr txBox="1"/>
          <p:nvPr/>
        </p:nvSpPr>
        <p:spPr>
          <a:xfrm>
            <a:off x="4476750" y="1441450"/>
            <a:ext cx="3000000" cy="845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200" i="1">
                <a:solidFill>
                  <a:schemeClr val="hlink"/>
                </a:solidFill>
                <a:highlight>
                  <a:srgbClr val="FF9900"/>
                </a:highlight>
                <a:latin typeface="Times New Roman"/>
                <a:ea typeface="Times New Roman"/>
                <a:cs typeface="Times New Roman"/>
                <a:sym typeface="Times New Roman"/>
              </a:rPr>
              <a:t>Figura 12 </a:t>
            </a:r>
            <a:endParaRPr sz="1200" b="1" i="1">
              <a:solidFill>
                <a:schemeClr val="hlink"/>
              </a:solidFill>
              <a:highlight>
                <a:srgbClr val="FF9900"/>
              </a:highlight>
              <a:latin typeface="Times New Roman"/>
              <a:ea typeface="Times New Roman"/>
              <a:cs typeface="Times New Roman"/>
              <a:sym typeface="Times New Roman"/>
            </a:endParaRPr>
          </a:p>
          <a:p>
            <a:pPr marL="0" lvl="0" indent="0" algn="l" rtl="0">
              <a:lnSpc>
                <a:spcPct val="107916"/>
              </a:lnSpc>
              <a:spcBef>
                <a:spcPts val="300"/>
              </a:spcBef>
              <a:spcAft>
                <a:spcPts val="0"/>
              </a:spcAft>
              <a:buNone/>
            </a:pPr>
            <a:endParaRPr sz="1200" i="1">
              <a:solidFill>
                <a:schemeClr val="hlink"/>
              </a:solidFill>
              <a:latin typeface="Times New Roman"/>
              <a:ea typeface="Times New Roman"/>
              <a:cs typeface="Times New Roman"/>
              <a:sym typeface="Times New Roman"/>
            </a:endParaRPr>
          </a:p>
          <a:p>
            <a:pPr marL="0" lvl="0" indent="0" algn="l" rtl="0">
              <a:lnSpc>
                <a:spcPct val="107916"/>
              </a:lnSpc>
              <a:spcBef>
                <a:spcPts val="300"/>
              </a:spcBef>
              <a:spcAft>
                <a:spcPts val="300"/>
              </a:spcAft>
              <a:buNone/>
            </a:pPr>
            <a:r>
              <a:rPr lang="en" sz="1200" i="1">
                <a:solidFill>
                  <a:schemeClr val="hlink"/>
                </a:solidFill>
                <a:latin typeface="Times New Roman"/>
                <a:ea typeface="Times New Roman"/>
                <a:cs typeface="Times New Roman"/>
                <a:sym typeface="Times New Roman"/>
              </a:rPr>
              <a:t>Ubuntu </a:t>
            </a:r>
            <a:endParaRPr sz="1200" i="1">
              <a:solidFill>
                <a:schemeClr val="hlink"/>
              </a:solidFill>
              <a:latin typeface="Times New Roman"/>
              <a:ea typeface="Times New Roman"/>
              <a:cs typeface="Times New Roman"/>
              <a:sym typeface="Times New Roman"/>
            </a:endParaRPr>
          </a:p>
        </p:txBody>
      </p:sp>
      <p:pic>
        <p:nvPicPr>
          <p:cNvPr id="916" name="Google Shape;916;g1f7d43608bc_0_401"/>
          <p:cNvPicPr preferRelativeResize="0"/>
          <p:nvPr/>
        </p:nvPicPr>
        <p:blipFill>
          <a:blip r:embed="rId3">
            <a:alphaModFix/>
          </a:blip>
          <a:stretch>
            <a:fillRect/>
          </a:stretch>
        </p:blipFill>
        <p:spPr>
          <a:xfrm>
            <a:off x="4438650" y="2324650"/>
            <a:ext cx="2894550" cy="1212300"/>
          </a:xfrm>
          <a:prstGeom prst="rect">
            <a:avLst/>
          </a:prstGeom>
          <a:noFill/>
          <a:ln>
            <a:noFill/>
          </a:ln>
        </p:spPr>
      </p:pic>
      <p:sp>
        <p:nvSpPr>
          <p:cNvPr id="917" name="Google Shape;917;g1f7d43608bc_0_401"/>
          <p:cNvSpPr txBox="1"/>
          <p:nvPr/>
        </p:nvSpPr>
        <p:spPr>
          <a:xfrm>
            <a:off x="4139650" y="3644900"/>
            <a:ext cx="3000000" cy="5379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300"/>
              </a:spcAft>
              <a:buNone/>
            </a:pPr>
            <a:r>
              <a:rPr lang="en" sz="1200" i="1">
                <a:solidFill>
                  <a:schemeClr val="hlink"/>
                </a:solidFill>
                <a:latin typeface="Times New Roman"/>
                <a:ea typeface="Times New Roman"/>
                <a:cs typeface="Times New Roman"/>
                <a:sym typeface="Times New Roman"/>
              </a:rPr>
              <a:t>Nota (Mikeroyal,2024 </a:t>
            </a:r>
            <a:r>
              <a:rPr lang="en" sz="1000" i="1"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https://github.com/mikeroyal/Perfect-Ubuntu-Guide</a:t>
            </a:r>
            <a:r>
              <a:rPr lang="en" sz="1000" i="1">
                <a:solidFill>
                  <a:schemeClr val="hlink"/>
                </a:solidFill>
                <a:latin typeface="Times New Roman"/>
                <a:ea typeface="Times New Roman"/>
                <a:cs typeface="Times New Roman"/>
                <a:sym typeface="Times New Roman"/>
              </a:rPr>
              <a:t>)</a:t>
            </a:r>
            <a:endParaRPr sz="1000" i="1">
              <a:solidFill>
                <a:schemeClr val="hlink"/>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21"/>
        <p:cNvGrpSpPr/>
        <p:nvPr/>
      </p:nvGrpSpPr>
      <p:grpSpPr>
        <a:xfrm>
          <a:off x="0" y="0"/>
          <a:ext cx="0" cy="0"/>
          <a:chOff x="0" y="0"/>
          <a:chExt cx="0" cy="0"/>
        </a:xfrm>
      </p:grpSpPr>
      <p:sp>
        <p:nvSpPr>
          <p:cNvPr id="922" name="Google Shape;922;g1f7d43608bc_0_436"/>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800"/>
              <a:t>Algunos videos</a:t>
            </a:r>
            <a:r>
              <a:rPr lang="en" sz="2800">
                <a:solidFill>
                  <a:schemeClr val="dk2"/>
                </a:solidFill>
              </a:rPr>
              <a:t> informativos </a:t>
            </a:r>
            <a:endParaRPr sz="2800">
              <a:solidFill>
                <a:schemeClr val="dk2"/>
              </a:solidFill>
            </a:endParaRPr>
          </a:p>
        </p:txBody>
      </p:sp>
      <p:grpSp>
        <p:nvGrpSpPr>
          <p:cNvPr id="923" name="Google Shape;923;g1f7d43608bc_0_436"/>
          <p:cNvGrpSpPr/>
          <p:nvPr/>
        </p:nvGrpSpPr>
        <p:grpSpPr>
          <a:xfrm rot="-468992">
            <a:off x="8212552" y="3967158"/>
            <a:ext cx="753527" cy="833246"/>
            <a:chOff x="1191357" y="3451057"/>
            <a:chExt cx="597555" cy="660773"/>
          </a:xfrm>
        </p:grpSpPr>
        <p:sp>
          <p:nvSpPr>
            <p:cNvPr id="924" name="Google Shape;924;g1f7d43608bc_0_436"/>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g1f7d43608bc_0_436"/>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g1f7d43608bc_0_436"/>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g1f7d43608bc_0_436"/>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g1f7d43608bc_0_436"/>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9" name="Google Shape;929;g1f7d43608bc_0_436"/>
          <p:cNvSpPr txBox="1"/>
          <p:nvPr/>
        </p:nvSpPr>
        <p:spPr>
          <a:xfrm>
            <a:off x="4197350" y="1663700"/>
            <a:ext cx="4584600" cy="960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a:solidFill>
                  <a:schemeClr val="dk1"/>
                </a:solidFill>
              </a:rPr>
              <a:t>¿Que es un intérprete </a:t>
            </a:r>
            <a:r>
              <a:rPr lang="en">
                <a:solidFill>
                  <a:schemeClr val="dk2"/>
                </a:solidFill>
              </a:rPr>
              <a:t>de comandos?</a:t>
            </a:r>
            <a:endParaRPr>
              <a:solidFill>
                <a:schemeClr val="dk2"/>
              </a:solidFill>
            </a:endParaRPr>
          </a:p>
          <a:p>
            <a:pPr marL="0" lvl="0" indent="0" algn="l" rtl="0">
              <a:lnSpc>
                <a:spcPct val="107916"/>
              </a:lnSpc>
              <a:spcBef>
                <a:spcPts val="800"/>
              </a:spcBef>
              <a:spcAft>
                <a:spcPts val="0"/>
              </a:spcAft>
              <a:buNone/>
            </a:pPr>
            <a:r>
              <a:rPr lang="en" sz="600" u="sng">
                <a:solidFill>
                  <a:schemeClr val="accent5"/>
                </a:solidFill>
                <a:hlinkClick r:id="rId3">
                  <a:extLst>
                    <a:ext uri="{A12FA001-AC4F-418D-AE19-62706E023703}">
                      <ahyp:hlinkClr xmlns:ahyp="http://schemas.microsoft.com/office/drawing/2018/hyperlinkcolor" val="tx"/>
                    </a:ext>
                  </a:extLst>
                </a:hlinkClick>
              </a:rPr>
              <a:t>https://www.youtube.com/watch?v=qXPE6Lzwbe0&amp;list=PLCl11UFjHurA4heLxEmd9yCapuE49TtUE&amp;index=1&amp;ab_channel=Andr%C3%A9sWeitzel%5B.archivo%5D</a:t>
            </a:r>
            <a:endParaRPr sz="600">
              <a:solidFill>
                <a:schemeClr val="accent5"/>
              </a:solidFill>
            </a:endParaRPr>
          </a:p>
          <a:p>
            <a:pPr marL="0" lvl="0" indent="0" algn="l" rtl="0">
              <a:lnSpc>
                <a:spcPct val="107916"/>
              </a:lnSpc>
              <a:spcBef>
                <a:spcPts val="800"/>
              </a:spcBef>
              <a:spcAft>
                <a:spcPts val="800"/>
              </a:spcAft>
              <a:buNone/>
            </a:pPr>
            <a:endParaRPr sz="900"/>
          </a:p>
        </p:txBody>
      </p:sp>
      <p:sp>
        <p:nvSpPr>
          <p:cNvPr id="930" name="Google Shape;930;g1f7d43608bc_0_436"/>
          <p:cNvSpPr txBox="1"/>
          <p:nvPr/>
        </p:nvSpPr>
        <p:spPr>
          <a:xfrm>
            <a:off x="781050" y="1663700"/>
            <a:ext cx="5010300" cy="6276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a:solidFill>
                  <a:schemeClr val="dk1"/>
                </a:solidFill>
              </a:rPr>
              <a:t>¿Que es un </a:t>
            </a:r>
            <a:r>
              <a:rPr lang="en">
                <a:solidFill>
                  <a:schemeClr val="dk2"/>
                </a:solidFill>
              </a:rPr>
              <a:t>sistema Operativo?</a:t>
            </a:r>
            <a:endParaRPr>
              <a:solidFill>
                <a:schemeClr val="dk2"/>
              </a:solidFill>
            </a:endParaRPr>
          </a:p>
          <a:p>
            <a:pPr marL="0" lvl="0" indent="0" algn="l" rtl="0">
              <a:lnSpc>
                <a:spcPct val="107916"/>
              </a:lnSpc>
              <a:spcBef>
                <a:spcPts val="800"/>
              </a:spcBef>
              <a:spcAft>
                <a:spcPts val="800"/>
              </a:spcAft>
              <a:buNone/>
            </a:pPr>
            <a:r>
              <a:rPr lang="en" sz="700" i="1"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t</a:t>
            </a:r>
            <a:r>
              <a:rPr lang="en" sz="700" i="1" u="sng">
                <a:solidFill>
                  <a:schemeClr val="accent5"/>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tps://www.youtube.com/watch?v=1C8x3nn-u_w&amp;ab_channel=TecnoM%C3%A1ticas</a:t>
            </a:r>
            <a:r>
              <a:rPr lang="en" sz="700" i="1">
                <a:solidFill>
                  <a:schemeClr val="accent5"/>
                </a:solidFill>
                <a:latin typeface="Times New Roman"/>
                <a:ea typeface="Times New Roman"/>
                <a:cs typeface="Times New Roman"/>
                <a:sym typeface="Times New Roman"/>
              </a:rPr>
              <a:t>)</a:t>
            </a:r>
            <a:endParaRPr sz="700" i="1">
              <a:solidFill>
                <a:schemeClr val="accent5"/>
              </a:solidFill>
              <a:latin typeface="Times New Roman"/>
              <a:ea typeface="Times New Roman"/>
              <a:cs typeface="Times New Roman"/>
              <a:sym typeface="Times New Roman"/>
            </a:endParaRPr>
          </a:p>
        </p:txBody>
      </p:sp>
      <p:sp>
        <p:nvSpPr>
          <p:cNvPr id="931" name="Google Shape;931;g1f7d43608bc_0_436"/>
          <p:cNvSpPr txBox="1"/>
          <p:nvPr/>
        </p:nvSpPr>
        <p:spPr>
          <a:xfrm>
            <a:off x="666750" y="3675425"/>
            <a:ext cx="3000000" cy="612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a:solidFill>
                  <a:schemeClr val="dk1"/>
                </a:solidFill>
              </a:rPr>
              <a:t>Historia de </a:t>
            </a:r>
            <a:r>
              <a:rPr lang="en">
                <a:solidFill>
                  <a:schemeClr val="dk2"/>
                </a:solidFill>
              </a:rPr>
              <a:t>Microsoft Windows</a:t>
            </a:r>
            <a:endParaRPr>
              <a:solidFill>
                <a:schemeClr val="dk2"/>
              </a:solidFill>
            </a:endParaRPr>
          </a:p>
          <a:p>
            <a:pPr marL="0" lvl="0" indent="0" algn="l" rtl="0">
              <a:lnSpc>
                <a:spcPct val="107916"/>
              </a:lnSpc>
              <a:spcBef>
                <a:spcPts val="800"/>
              </a:spcBef>
              <a:spcAft>
                <a:spcPts val="800"/>
              </a:spcAft>
              <a:buNone/>
            </a:pPr>
            <a:r>
              <a:rPr lang="en" sz="600" i="1" u="sng">
                <a:solidFill>
                  <a:schemeClr val="accent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https://www.youtube.com/watch?v=KAfkFyyok8I&amp;ab_channel=ElTutor</a:t>
            </a:r>
            <a:r>
              <a:rPr lang="en" sz="600" i="1">
                <a:solidFill>
                  <a:schemeClr val="accent5"/>
                </a:solidFill>
                <a:latin typeface="Times New Roman"/>
                <a:ea typeface="Times New Roman"/>
                <a:cs typeface="Times New Roman"/>
                <a:sym typeface="Times New Roman"/>
              </a:rPr>
              <a:t>.</a:t>
            </a:r>
            <a:endParaRPr sz="600" i="1">
              <a:solidFill>
                <a:schemeClr val="accent5"/>
              </a:solidFill>
              <a:latin typeface="Times New Roman"/>
              <a:ea typeface="Times New Roman"/>
              <a:cs typeface="Times New Roman"/>
              <a:sym typeface="Times New Roman"/>
            </a:endParaRPr>
          </a:p>
        </p:txBody>
      </p:sp>
      <p:sp>
        <p:nvSpPr>
          <p:cNvPr id="932" name="Google Shape;932;g1f7d43608bc_0_436"/>
          <p:cNvSpPr txBox="1"/>
          <p:nvPr/>
        </p:nvSpPr>
        <p:spPr>
          <a:xfrm>
            <a:off x="2791350" y="2571750"/>
            <a:ext cx="30000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¿Que es </a:t>
            </a:r>
            <a:r>
              <a:rPr lang="en">
                <a:solidFill>
                  <a:schemeClr val="dk2"/>
                </a:solidFill>
              </a:rPr>
              <a:t>Hardware y Software?</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sz="900">
                <a:solidFill>
                  <a:schemeClr val="accent5"/>
                </a:solidFill>
              </a:rPr>
              <a:t>https://www.youtube.com/watch?v=gVaE2F0jOJs&amp;ab_channel=ElSal%C3%B3ndeInform%C3%A1tica</a:t>
            </a:r>
            <a:endParaRPr sz="900">
              <a:solidFill>
                <a:schemeClr val="accent5"/>
              </a:solidFill>
            </a:endParaRPr>
          </a:p>
        </p:txBody>
      </p:sp>
      <p:sp>
        <p:nvSpPr>
          <p:cNvPr id="933" name="Google Shape;933;g1f7d43608bc_0_436"/>
          <p:cNvSpPr txBox="1"/>
          <p:nvPr/>
        </p:nvSpPr>
        <p:spPr>
          <a:xfrm>
            <a:off x="5346700" y="348400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¿Que es </a:t>
            </a:r>
            <a:r>
              <a:rPr lang="en">
                <a:solidFill>
                  <a:schemeClr val="dk2"/>
                </a:solidFill>
              </a:rPr>
              <a:t>un Kernel? </a:t>
            </a:r>
            <a:endParaRPr>
              <a:solidFill>
                <a:schemeClr val="dk2"/>
              </a:solidFill>
            </a:endParaRPr>
          </a:p>
          <a:p>
            <a:pPr marL="0" lvl="0" indent="0" algn="l" rtl="0">
              <a:spcBef>
                <a:spcPts val="0"/>
              </a:spcBef>
              <a:spcAft>
                <a:spcPts val="0"/>
              </a:spcAft>
              <a:buNone/>
            </a:pPr>
            <a:r>
              <a:rPr lang="en" sz="900">
                <a:solidFill>
                  <a:schemeClr val="accent5"/>
                </a:solidFill>
              </a:rPr>
              <a:t>https://www.youtube.com/watch?v=jI9q2KaXcCw&amp;ab_channel=CompilaTuC%C3%B3digo</a:t>
            </a:r>
            <a:endParaRPr sz="900">
              <a:solidFill>
                <a:schemeClr val="accent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593000" y="2161475"/>
            <a:ext cx="2867700" cy="139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100">
                <a:solidFill>
                  <a:schemeClr val="lt1"/>
                </a:solidFill>
              </a:rPr>
              <a:t>Elige tu </a:t>
            </a:r>
            <a:r>
              <a:rPr lang="en" sz="4100">
                <a:solidFill>
                  <a:schemeClr val="dk2"/>
                </a:solidFill>
              </a:rPr>
              <a:t>pregunta</a:t>
            </a:r>
            <a:endParaRPr sz="4100">
              <a:solidFill>
                <a:schemeClr val="dk2"/>
              </a:solidFill>
            </a:endParaRPr>
          </a:p>
        </p:txBody>
      </p:sp>
      <p:sp>
        <p:nvSpPr>
          <p:cNvPr id="939" name="Google Shape;939;g1f7d43608bc_0_460">
            <a:hlinkClick r:id="rId3" action="ppaction://hlinksldjump"/>
          </p:cNvPr>
          <p:cNvSpPr/>
          <p:nvPr/>
        </p:nvSpPr>
        <p:spPr>
          <a:xfrm>
            <a:off x="4260850" y="1276350"/>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pilogue"/>
                <a:ea typeface="Epilogue"/>
                <a:cs typeface="Epilogue"/>
                <a:sym typeface="Epilogue"/>
              </a:rPr>
              <a:t>1</a:t>
            </a:r>
            <a:endParaRPr>
              <a:latin typeface="Epilogue"/>
              <a:ea typeface="Epilogue"/>
              <a:cs typeface="Epilogue"/>
              <a:sym typeface="Epilogue"/>
            </a:endParaRPr>
          </a:p>
        </p:txBody>
      </p:sp>
      <p:sp>
        <p:nvSpPr>
          <p:cNvPr id="940" name="Google Shape;940;g1f7d43608bc_0_460">
            <a:hlinkClick r:id="rId4" action="ppaction://hlinksldjump"/>
          </p:cNvPr>
          <p:cNvSpPr/>
          <p:nvPr/>
        </p:nvSpPr>
        <p:spPr>
          <a:xfrm>
            <a:off x="4260850" y="2063750"/>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pilogue"/>
                <a:ea typeface="Epilogue"/>
                <a:cs typeface="Epilogue"/>
                <a:sym typeface="Epilogue"/>
              </a:rPr>
              <a:t>2</a:t>
            </a:r>
            <a:endParaRPr>
              <a:latin typeface="Epilogue"/>
              <a:ea typeface="Epilogue"/>
              <a:cs typeface="Epilogue"/>
              <a:sym typeface="Epilogue"/>
            </a:endParaRPr>
          </a:p>
        </p:txBody>
      </p:sp>
      <p:sp>
        <p:nvSpPr>
          <p:cNvPr id="941" name="Google Shape;941;g1f7d43608bc_0_460">
            <a:hlinkClick r:id="rId5" action="ppaction://hlinksldjump"/>
          </p:cNvPr>
          <p:cNvSpPr/>
          <p:nvPr/>
        </p:nvSpPr>
        <p:spPr>
          <a:xfrm>
            <a:off x="4260850" y="2808288"/>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pilogue"/>
                <a:ea typeface="Epilogue"/>
                <a:cs typeface="Epilogue"/>
                <a:sym typeface="Epilogue"/>
              </a:rPr>
              <a:t>3</a:t>
            </a:r>
            <a:endParaRPr dirty="0">
              <a:latin typeface="Epilogue"/>
              <a:ea typeface="Epilogue"/>
              <a:cs typeface="Epilogue"/>
              <a:sym typeface="Epilogue"/>
            </a:endParaRPr>
          </a:p>
        </p:txBody>
      </p:sp>
      <p:sp>
        <p:nvSpPr>
          <p:cNvPr id="942" name="Google Shape;942;g1f7d43608bc_0_460">
            <a:hlinkClick r:id="rId6" action="ppaction://hlinksldjump"/>
          </p:cNvPr>
          <p:cNvSpPr/>
          <p:nvPr/>
        </p:nvSpPr>
        <p:spPr>
          <a:xfrm>
            <a:off x="4260850" y="3613150"/>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pilogue"/>
                <a:ea typeface="Epilogue"/>
                <a:cs typeface="Epilogue"/>
                <a:sym typeface="Epilogue"/>
              </a:rPr>
              <a:t>4</a:t>
            </a:r>
            <a:endParaRPr>
              <a:latin typeface="Epilogue"/>
              <a:ea typeface="Epilogue"/>
              <a:cs typeface="Epilogue"/>
              <a:sym typeface="Epilogue"/>
            </a:endParaRPr>
          </a:p>
        </p:txBody>
      </p:sp>
      <p:sp>
        <p:nvSpPr>
          <p:cNvPr id="943" name="Google Shape;943;g1f7d43608bc_0_460">
            <a:hlinkClick r:id="rId7" action="ppaction://hlinksldjump"/>
          </p:cNvPr>
          <p:cNvSpPr/>
          <p:nvPr/>
        </p:nvSpPr>
        <p:spPr>
          <a:xfrm>
            <a:off x="5588000" y="1276350"/>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pilogue"/>
                <a:ea typeface="Epilogue"/>
                <a:cs typeface="Epilogue"/>
                <a:sym typeface="Epilogue"/>
              </a:rPr>
              <a:t>5</a:t>
            </a:r>
            <a:endParaRPr>
              <a:latin typeface="Epilogue"/>
              <a:ea typeface="Epilogue"/>
              <a:cs typeface="Epilogue"/>
              <a:sym typeface="Epilogue"/>
            </a:endParaRPr>
          </a:p>
        </p:txBody>
      </p:sp>
      <p:sp>
        <p:nvSpPr>
          <p:cNvPr id="944" name="Google Shape;944;g1f7d43608bc_0_460">
            <a:hlinkClick r:id="rId8" action="ppaction://hlinksldjump"/>
          </p:cNvPr>
          <p:cNvSpPr/>
          <p:nvPr/>
        </p:nvSpPr>
        <p:spPr>
          <a:xfrm>
            <a:off x="5588000" y="2035175"/>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pilogue"/>
                <a:ea typeface="Epilogue"/>
                <a:cs typeface="Epilogue"/>
                <a:sym typeface="Epilogue"/>
              </a:rPr>
              <a:t>6</a:t>
            </a:r>
            <a:endParaRPr>
              <a:latin typeface="Epilogue"/>
              <a:ea typeface="Epilogue"/>
              <a:cs typeface="Epilogue"/>
              <a:sym typeface="Epilogue"/>
            </a:endParaRPr>
          </a:p>
        </p:txBody>
      </p:sp>
      <p:sp>
        <p:nvSpPr>
          <p:cNvPr id="945" name="Google Shape;945;g1f7d43608bc_0_460">
            <a:hlinkClick r:id="rId9" action="ppaction://hlinksldjump"/>
          </p:cNvPr>
          <p:cNvSpPr/>
          <p:nvPr/>
        </p:nvSpPr>
        <p:spPr>
          <a:xfrm>
            <a:off x="5588000" y="2808288"/>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pilogue"/>
                <a:ea typeface="Epilogue"/>
                <a:cs typeface="Epilogue"/>
                <a:sym typeface="Epilogue"/>
              </a:rPr>
              <a:t>7</a:t>
            </a:r>
            <a:endParaRPr>
              <a:latin typeface="Epilogue"/>
              <a:ea typeface="Epilogue"/>
              <a:cs typeface="Epilogue"/>
              <a:sym typeface="Epilogue"/>
            </a:endParaRPr>
          </a:p>
        </p:txBody>
      </p:sp>
      <p:sp>
        <p:nvSpPr>
          <p:cNvPr id="946" name="Google Shape;946;g1f7d43608bc_0_460">
            <a:hlinkClick r:id="rId10" action="ppaction://hlinksldjump"/>
          </p:cNvPr>
          <p:cNvSpPr/>
          <p:nvPr/>
        </p:nvSpPr>
        <p:spPr>
          <a:xfrm>
            <a:off x="5588000" y="3581425"/>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pilogue"/>
                <a:ea typeface="Epilogue"/>
                <a:cs typeface="Epilogue"/>
                <a:sym typeface="Epilogue"/>
              </a:rPr>
              <a:t>8</a:t>
            </a:r>
            <a:endParaRPr>
              <a:latin typeface="Epilogue"/>
              <a:ea typeface="Epilogue"/>
              <a:cs typeface="Epilogue"/>
              <a:sym typeface="Epilogue"/>
            </a:endParaRPr>
          </a:p>
        </p:txBody>
      </p:sp>
      <p:sp>
        <p:nvSpPr>
          <p:cNvPr id="947" name="Google Shape;947;g1f7d43608bc_0_460">
            <a:hlinkClick r:id="rId11" action="ppaction://hlinksldjump"/>
          </p:cNvPr>
          <p:cNvSpPr/>
          <p:nvPr/>
        </p:nvSpPr>
        <p:spPr>
          <a:xfrm>
            <a:off x="6731000" y="2063750"/>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Epilogue"/>
                <a:ea typeface="Epilogue"/>
                <a:cs typeface="Epilogue"/>
                <a:sym typeface="Epilogue"/>
              </a:rPr>
              <a:t>9</a:t>
            </a:r>
            <a:endParaRPr dirty="0">
              <a:latin typeface="Epilogue"/>
              <a:ea typeface="Epilogue"/>
              <a:cs typeface="Epilogue"/>
              <a:sym typeface="Epilogue"/>
            </a:endParaRPr>
          </a:p>
        </p:txBody>
      </p:sp>
      <p:sp>
        <p:nvSpPr>
          <p:cNvPr id="948" name="Google Shape;948;g1f7d43608bc_0_460">
            <a:hlinkClick r:id="rId12" action="ppaction://hlinksldjump"/>
          </p:cNvPr>
          <p:cNvSpPr/>
          <p:nvPr/>
        </p:nvSpPr>
        <p:spPr>
          <a:xfrm>
            <a:off x="6731000" y="2840050"/>
            <a:ext cx="927000" cy="565200"/>
          </a:xfrm>
          <a:prstGeom prst="roundRect">
            <a:avLst>
              <a:gd name="adj" fmla="val 16667"/>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pilogue"/>
                <a:ea typeface="Epilogue"/>
                <a:cs typeface="Epilogue"/>
                <a:sym typeface="Epilogue"/>
              </a:rPr>
              <a:t>10</a:t>
            </a:r>
            <a:endParaRPr>
              <a:latin typeface="Epilogue"/>
              <a:ea typeface="Epilogue"/>
              <a:cs typeface="Epilogue"/>
              <a:sym typeface="Epilogu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¿1.Qué es un sistema operativo y cuál </a:t>
            </a:r>
            <a:r>
              <a:rPr lang="es-ES" dirty="0">
                <a:solidFill>
                  <a:schemeClr val="bg2"/>
                </a:solidFill>
              </a:rPr>
              <a:t>es su función principal en un computador?</a:t>
            </a:r>
            <a:br>
              <a:rPr lang="es-ES" dirty="0"/>
            </a:br>
            <a:endParaRPr sz="4100" dirty="0">
              <a:solidFill>
                <a:schemeClr val="dk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 Funciona para el Hardware</a:t>
            </a:r>
            <a:endParaRPr lang="es-CO" dirty="0"/>
          </a:p>
        </p:txBody>
      </p:sp>
      <p:sp>
        <p:nvSpPr>
          <p:cNvPr id="15" name="Rectángulo: esquinas redondeadas 14">
            <a:hlinkClick r:id="rId4" action="ppaction://hlinksldjump"/>
            <a:extLst>
              <a:ext uri="{FF2B5EF4-FFF2-40B4-BE49-F238E27FC236}">
                <a16:creationId xmlns:a16="http://schemas.microsoft.com/office/drawing/2014/main" id="{55C6ADEB-6D5E-4A34-A2B0-C581742F2234}"/>
              </a:ext>
            </a:extLst>
          </p:cNvPr>
          <p:cNvSpPr/>
          <p:nvPr/>
        </p:nvSpPr>
        <p:spPr>
          <a:xfrm>
            <a:off x="3397296"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 Es el que se encarga de que el computador funcione</a:t>
            </a:r>
            <a:endParaRPr lang="es-CO" dirty="0"/>
          </a:p>
        </p:txBody>
      </p:sp>
      <p:sp>
        <p:nvSpPr>
          <p:cNvPr id="16" name="Rectángulo: esquinas redondeadas 15">
            <a:hlinkClick r:id="rId3" action="ppaction://hlinksldjump"/>
            <a:extLst>
              <a:ext uri="{FF2B5EF4-FFF2-40B4-BE49-F238E27FC236}">
                <a16:creationId xmlns:a16="http://schemas.microsoft.com/office/drawing/2014/main" id="{587C6A59-2996-42A2-961F-4ADFB5B4D20A}"/>
              </a:ext>
            </a:extLst>
          </p:cNvPr>
          <p:cNvSpPr/>
          <p:nvPr/>
        </p:nvSpPr>
        <p:spPr>
          <a:xfrm>
            <a:off x="5639912"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 No se no entendí</a:t>
            </a:r>
            <a:endParaRPr lang="es-CO" dirty="0"/>
          </a:p>
        </p:txBody>
      </p:sp>
    </p:spTree>
    <p:extLst>
      <p:ext uri="{BB962C8B-B14F-4D97-AF65-F5344CB8AC3E}">
        <p14:creationId xmlns:p14="http://schemas.microsoft.com/office/powerpoint/2010/main" val="3707601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grpSp>
        <p:nvGrpSpPr>
          <p:cNvPr id="544" name="Google Shape;544;p4"/>
          <p:cNvGrpSpPr/>
          <p:nvPr/>
        </p:nvGrpSpPr>
        <p:grpSpPr>
          <a:xfrm rot="2700000">
            <a:off x="-201604" y="3273041"/>
            <a:ext cx="1724944" cy="1686285"/>
            <a:chOff x="7499398" y="624507"/>
            <a:chExt cx="1440046" cy="1407772"/>
          </a:xfrm>
        </p:grpSpPr>
        <p:sp>
          <p:nvSpPr>
            <p:cNvPr id="545" name="Google Shape;545;p4"/>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6" name="Google Shape;546;p4"/>
            <p:cNvGrpSpPr/>
            <p:nvPr/>
          </p:nvGrpSpPr>
          <p:grpSpPr>
            <a:xfrm rot="-1343739">
              <a:off x="7664174" y="789203"/>
              <a:ext cx="1078029" cy="1078380"/>
              <a:chOff x="5759760" y="3433415"/>
              <a:chExt cx="583422" cy="583612"/>
            </a:xfrm>
          </p:grpSpPr>
          <p:sp>
            <p:nvSpPr>
              <p:cNvPr id="547" name="Google Shape;547;p4"/>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51" name="Google Shape;551;p4"/>
          <p:cNvGrpSpPr/>
          <p:nvPr/>
        </p:nvGrpSpPr>
        <p:grpSpPr>
          <a:xfrm rot="585029">
            <a:off x="920942" y="4141910"/>
            <a:ext cx="1021458" cy="1021596"/>
            <a:chOff x="7499398" y="624507"/>
            <a:chExt cx="1407582" cy="1407772"/>
          </a:xfrm>
        </p:grpSpPr>
        <p:sp>
          <p:nvSpPr>
            <p:cNvPr id="552" name="Google Shape;552;p4"/>
            <p:cNvSpPr/>
            <p:nvPr/>
          </p:nvSpPr>
          <p:spPr>
            <a:xfrm rot="-497803">
              <a:off x="7992767" y="745466"/>
              <a:ext cx="817051" cy="810094"/>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3" name="Google Shape;553;p4"/>
            <p:cNvGrpSpPr/>
            <p:nvPr/>
          </p:nvGrpSpPr>
          <p:grpSpPr>
            <a:xfrm rot="-1343739">
              <a:off x="7664174" y="789203"/>
              <a:ext cx="1078029" cy="1078380"/>
              <a:chOff x="5759760" y="3433415"/>
              <a:chExt cx="583422" cy="583612"/>
            </a:xfrm>
          </p:grpSpPr>
          <p:sp>
            <p:nvSpPr>
              <p:cNvPr id="554" name="Google Shape;554;p4"/>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58" name="Google Shape;558;p4"/>
          <p:cNvSpPr txBox="1"/>
          <p:nvPr/>
        </p:nvSpPr>
        <p:spPr>
          <a:xfrm>
            <a:off x="944875" y="1482225"/>
            <a:ext cx="3805500" cy="24120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500" b="1">
                <a:solidFill>
                  <a:schemeClr val="hlink"/>
                </a:solidFill>
                <a:latin typeface="Times New Roman"/>
                <a:ea typeface="Times New Roman"/>
                <a:cs typeface="Times New Roman"/>
                <a:sym typeface="Times New Roman"/>
              </a:rPr>
              <a:t>Componentes de un sistema operativo </a:t>
            </a:r>
            <a:endParaRPr sz="1500" b="1">
              <a:solidFill>
                <a:schemeClr val="hlink"/>
              </a:solidFill>
              <a:latin typeface="Times New Roman"/>
              <a:ea typeface="Times New Roman"/>
              <a:cs typeface="Times New Roman"/>
              <a:sym typeface="Times New Roman"/>
            </a:endParaRPr>
          </a:p>
          <a:p>
            <a:pPr marL="381000" lvl="0" indent="-304800" algn="just" rtl="0">
              <a:lnSpc>
                <a:spcPct val="107916"/>
              </a:lnSpc>
              <a:spcBef>
                <a:spcPts val="800"/>
              </a:spcBef>
              <a:spcAft>
                <a:spcPts val="0"/>
              </a:spcAft>
              <a:buClr>
                <a:srgbClr val="222222"/>
              </a:buClr>
              <a:buSzPts val="1200"/>
              <a:buFont typeface="Times New Roman"/>
              <a:buChar char="●"/>
            </a:pPr>
            <a:r>
              <a:rPr lang="en" sz="1200">
                <a:solidFill>
                  <a:srgbClr val="222222"/>
                </a:solidFill>
                <a:latin typeface="Times New Roman"/>
                <a:ea typeface="Times New Roman"/>
                <a:cs typeface="Times New Roman"/>
                <a:sym typeface="Times New Roman"/>
              </a:rPr>
              <a:t>Los procesos</a:t>
            </a:r>
            <a:endParaRPr sz="1200">
              <a:solidFill>
                <a:srgbClr val="222222"/>
              </a:solidFill>
              <a:latin typeface="Times New Roman"/>
              <a:ea typeface="Times New Roman"/>
              <a:cs typeface="Times New Roman"/>
              <a:sym typeface="Times New Roman"/>
            </a:endParaRPr>
          </a:p>
          <a:p>
            <a:pPr marL="381000" lvl="0" indent="-304800" algn="just" rtl="0">
              <a:lnSpc>
                <a:spcPct val="107916"/>
              </a:lnSpc>
              <a:spcBef>
                <a:spcPts val="0"/>
              </a:spcBef>
              <a:spcAft>
                <a:spcPts val="0"/>
              </a:spcAft>
              <a:buClr>
                <a:srgbClr val="222222"/>
              </a:buClr>
              <a:buSzPts val="1200"/>
              <a:buFont typeface="Times New Roman"/>
              <a:buChar char="●"/>
            </a:pPr>
            <a:r>
              <a:rPr lang="en" sz="1200">
                <a:solidFill>
                  <a:srgbClr val="222222"/>
                </a:solidFill>
                <a:latin typeface="Times New Roman"/>
                <a:ea typeface="Times New Roman"/>
                <a:cs typeface="Times New Roman"/>
                <a:sym typeface="Times New Roman"/>
              </a:rPr>
              <a:t>La memoria principal</a:t>
            </a:r>
            <a:endParaRPr sz="1200">
              <a:solidFill>
                <a:srgbClr val="222222"/>
              </a:solidFill>
              <a:latin typeface="Times New Roman"/>
              <a:ea typeface="Times New Roman"/>
              <a:cs typeface="Times New Roman"/>
              <a:sym typeface="Times New Roman"/>
            </a:endParaRPr>
          </a:p>
          <a:p>
            <a:pPr marL="381000" lvl="0" indent="-304800" algn="just" rtl="0">
              <a:lnSpc>
                <a:spcPct val="107916"/>
              </a:lnSpc>
              <a:spcBef>
                <a:spcPts val="0"/>
              </a:spcBef>
              <a:spcAft>
                <a:spcPts val="0"/>
              </a:spcAft>
              <a:buClr>
                <a:srgbClr val="222222"/>
              </a:buClr>
              <a:buSzPts val="1200"/>
              <a:buFont typeface="Times New Roman"/>
              <a:buChar char="●"/>
            </a:pPr>
            <a:r>
              <a:rPr lang="en" sz="1200">
                <a:solidFill>
                  <a:srgbClr val="222222"/>
                </a:solidFill>
                <a:latin typeface="Times New Roman"/>
                <a:ea typeface="Times New Roman"/>
                <a:cs typeface="Times New Roman"/>
                <a:sym typeface="Times New Roman"/>
              </a:rPr>
              <a:t>El almacenamiento secundario</a:t>
            </a:r>
            <a:endParaRPr sz="1200">
              <a:solidFill>
                <a:srgbClr val="222222"/>
              </a:solidFill>
              <a:latin typeface="Times New Roman"/>
              <a:ea typeface="Times New Roman"/>
              <a:cs typeface="Times New Roman"/>
              <a:sym typeface="Times New Roman"/>
            </a:endParaRPr>
          </a:p>
          <a:p>
            <a:pPr marL="381000" lvl="0" indent="-304800" algn="just" rtl="0">
              <a:lnSpc>
                <a:spcPct val="107916"/>
              </a:lnSpc>
              <a:spcBef>
                <a:spcPts val="0"/>
              </a:spcBef>
              <a:spcAft>
                <a:spcPts val="0"/>
              </a:spcAft>
              <a:buClr>
                <a:srgbClr val="222222"/>
              </a:buClr>
              <a:buSzPts val="1200"/>
              <a:buFont typeface="Times New Roman"/>
              <a:buChar char="●"/>
            </a:pPr>
            <a:r>
              <a:rPr lang="en" sz="1200">
                <a:solidFill>
                  <a:srgbClr val="222222"/>
                </a:solidFill>
                <a:latin typeface="Times New Roman"/>
                <a:ea typeface="Times New Roman"/>
                <a:cs typeface="Times New Roman"/>
                <a:sym typeface="Times New Roman"/>
              </a:rPr>
              <a:t>El sistema de entrada/salida</a:t>
            </a:r>
            <a:endParaRPr sz="1200">
              <a:solidFill>
                <a:srgbClr val="222222"/>
              </a:solidFill>
              <a:latin typeface="Times New Roman"/>
              <a:ea typeface="Times New Roman"/>
              <a:cs typeface="Times New Roman"/>
              <a:sym typeface="Times New Roman"/>
            </a:endParaRPr>
          </a:p>
          <a:p>
            <a:pPr marL="381000" lvl="0" indent="-304800" algn="just" rtl="0">
              <a:lnSpc>
                <a:spcPct val="107916"/>
              </a:lnSpc>
              <a:spcBef>
                <a:spcPts val="0"/>
              </a:spcBef>
              <a:spcAft>
                <a:spcPts val="0"/>
              </a:spcAft>
              <a:buClr>
                <a:srgbClr val="222222"/>
              </a:buClr>
              <a:buSzPts val="1200"/>
              <a:buFont typeface="Times New Roman"/>
              <a:buChar char="●"/>
            </a:pPr>
            <a:r>
              <a:rPr lang="en" sz="1200">
                <a:solidFill>
                  <a:srgbClr val="222222"/>
                </a:solidFill>
                <a:latin typeface="Times New Roman"/>
                <a:ea typeface="Times New Roman"/>
                <a:cs typeface="Times New Roman"/>
                <a:sym typeface="Times New Roman"/>
              </a:rPr>
              <a:t>El sistema de archivos</a:t>
            </a:r>
            <a:endParaRPr sz="1200">
              <a:solidFill>
                <a:srgbClr val="222222"/>
              </a:solidFill>
              <a:latin typeface="Times New Roman"/>
              <a:ea typeface="Times New Roman"/>
              <a:cs typeface="Times New Roman"/>
              <a:sym typeface="Times New Roman"/>
            </a:endParaRPr>
          </a:p>
          <a:p>
            <a:pPr marL="381000" lvl="0" indent="-304800" algn="just" rtl="0">
              <a:lnSpc>
                <a:spcPct val="107916"/>
              </a:lnSpc>
              <a:spcBef>
                <a:spcPts val="0"/>
              </a:spcBef>
              <a:spcAft>
                <a:spcPts val="0"/>
              </a:spcAft>
              <a:buClr>
                <a:srgbClr val="222222"/>
              </a:buClr>
              <a:buSzPts val="1200"/>
              <a:buFont typeface="Times New Roman"/>
              <a:buChar char="●"/>
            </a:pPr>
            <a:r>
              <a:rPr lang="en" sz="1200">
                <a:solidFill>
                  <a:srgbClr val="222222"/>
                </a:solidFill>
                <a:latin typeface="Times New Roman"/>
                <a:ea typeface="Times New Roman"/>
                <a:cs typeface="Times New Roman"/>
                <a:sym typeface="Times New Roman"/>
              </a:rPr>
              <a:t>Los sistemas de protección</a:t>
            </a:r>
            <a:endParaRPr sz="1200">
              <a:solidFill>
                <a:srgbClr val="222222"/>
              </a:solidFill>
              <a:latin typeface="Times New Roman"/>
              <a:ea typeface="Times New Roman"/>
              <a:cs typeface="Times New Roman"/>
              <a:sym typeface="Times New Roman"/>
            </a:endParaRPr>
          </a:p>
          <a:p>
            <a:pPr marL="381000" lvl="0" indent="-304800" algn="just" rtl="0">
              <a:lnSpc>
                <a:spcPct val="107916"/>
              </a:lnSpc>
              <a:spcBef>
                <a:spcPts val="0"/>
              </a:spcBef>
              <a:spcAft>
                <a:spcPts val="0"/>
              </a:spcAft>
              <a:buClr>
                <a:srgbClr val="222222"/>
              </a:buClr>
              <a:buSzPts val="1200"/>
              <a:buFont typeface="Times New Roman"/>
              <a:buChar char="●"/>
            </a:pPr>
            <a:r>
              <a:rPr lang="en" sz="1200">
                <a:solidFill>
                  <a:srgbClr val="222222"/>
                </a:solidFill>
                <a:latin typeface="Times New Roman"/>
                <a:ea typeface="Times New Roman"/>
                <a:cs typeface="Times New Roman"/>
                <a:sym typeface="Times New Roman"/>
              </a:rPr>
              <a:t>El sistema de comunicaciones</a:t>
            </a:r>
            <a:endParaRPr sz="1200">
              <a:solidFill>
                <a:srgbClr val="222222"/>
              </a:solidFill>
              <a:latin typeface="Times New Roman"/>
              <a:ea typeface="Times New Roman"/>
              <a:cs typeface="Times New Roman"/>
              <a:sym typeface="Times New Roman"/>
            </a:endParaRPr>
          </a:p>
          <a:p>
            <a:pPr marL="381000" lvl="0" indent="-304800" algn="just" rtl="0">
              <a:lnSpc>
                <a:spcPct val="107916"/>
              </a:lnSpc>
              <a:spcBef>
                <a:spcPts val="0"/>
              </a:spcBef>
              <a:spcAft>
                <a:spcPts val="0"/>
              </a:spcAft>
              <a:buClr>
                <a:srgbClr val="222222"/>
              </a:buClr>
              <a:buSzPts val="1200"/>
              <a:buFont typeface="Times New Roman"/>
              <a:buChar char="●"/>
            </a:pPr>
            <a:r>
              <a:rPr lang="en" sz="1200">
                <a:solidFill>
                  <a:srgbClr val="222222"/>
                </a:solidFill>
                <a:latin typeface="Times New Roman"/>
                <a:ea typeface="Times New Roman"/>
                <a:cs typeface="Times New Roman"/>
                <a:sym typeface="Times New Roman"/>
              </a:rPr>
              <a:t>Los programas del sistema</a:t>
            </a:r>
            <a:endParaRPr sz="1200">
              <a:solidFill>
                <a:srgbClr val="222222"/>
              </a:solidFill>
              <a:latin typeface="Times New Roman"/>
              <a:ea typeface="Times New Roman"/>
              <a:cs typeface="Times New Roman"/>
              <a:sym typeface="Times New Roman"/>
            </a:endParaRPr>
          </a:p>
          <a:p>
            <a:pPr marL="381000" lvl="0" indent="-314325" algn="just" rtl="0">
              <a:lnSpc>
                <a:spcPct val="107916"/>
              </a:lnSpc>
              <a:spcBef>
                <a:spcPts val="0"/>
              </a:spcBef>
              <a:spcAft>
                <a:spcPts val="0"/>
              </a:spcAft>
              <a:buClr>
                <a:srgbClr val="222222"/>
              </a:buClr>
              <a:buSzPts val="1350"/>
              <a:buFont typeface="Times New Roman"/>
              <a:buChar char="●"/>
            </a:pPr>
            <a:r>
              <a:rPr lang="en" sz="1200">
                <a:solidFill>
                  <a:srgbClr val="222222"/>
                </a:solidFill>
                <a:latin typeface="Times New Roman"/>
                <a:ea typeface="Times New Roman"/>
                <a:cs typeface="Times New Roman"/>
                <a:sym typeface="Times New Roman"/>
              </a:rPr>
              <a:t>El gestor de recursos ( Redesasministra</a:t>
            </a:r>
            <a:r>
              <a:rPr lang="en" sz="1100">
                <a:solidFill>
                  <a:srgbClr val="222222"/>
                </a:solidFill>
                <a:latin typeface="Times New Roman"/>
                <a:ea typeface="Times New Roman"/>
                <a:cs typeface="Times New Roman"/>
                <a:sym typeface="Times New Roman"/>
              </a:rPr>
              <a:t>cion,s.f)</a:t>
            </a:r>
            <a:endParaRPr sz="1350">
              <a:solidFill>
                <a:srgbClr val="222222"/>
              </a:solidFill>
              <a:latin typeface="Times New Roman"/>
              <a:ea typeface="Times New Roman"/>
              <a:cs typeface="Times New Roman"/>
              <a:sym typeface="Times New Roman"/>
            </a:endParaRPr>
          </a:p>
          <a:p>
            <a:pPr marL="0" lvl="0" indent="0" algn="l" rtl="0">
              <a:spcBef>
                <a:spcPts val="900"/>
              </a:spcBef>
              <a:spcAft>
                <a:spcPts val="0"/>
              </a:spcAft>
              <a:buNone/>
            </a:pPr>
            <a:endParaRPr>
              <a:solidFill>
                <a:schemeClr val="dk1"/>
              </a:solidFill>
              <a:latin typeface="Cabin"/>
              <a:ea typeface="Cabin"/>
              <a:cs typeface="Cabin"/>
              <a:sym typeface="Cabin"/>
            </a:endParaRPr>
          </a:p>
        </p:txBody>
      </p:sp>
      <p:sp>
        <p:nvSpPr>
          <p:cNvPr id="559" name="Google Shape;559;p4"/>
          <p:cNvSpPr txBox="1"/>
          <p:nvPr/>
        </p:nvSpPr>
        <p:spPr>
          <a:xfrm>
            <a:off x="5000175" y="1441575"/>
            <a:ext cx="2866200" cy="26211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500" b="1">
                <a:solidFill>
                  <a:schemeClr val="hlink"/>
                </a:solidFill>
                <a:latin typeface="Times New Roman"/>
                <a:ea typeface="Times New Roman"/>
                <a:cs typeface="Times New Roman"/>
                <a:sym typeface="Times New Roman"/>
              </a:rPr>
              <a:t>Sistema de archivos</a:t>
            </a:r>
            <a:endParaRPr sz="1500" b="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endParaRPr sz="1200" b="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800"/>
              </a:spcAft>
              <a:buClr>
                <a:schemeClr val="hlink"/>
              </a:buClr>
              <a:buSzPts val="1100"/>
              <a:buFont typeface="Arial"/>
              <a:buNone/>
            </a:pPr>
            <a:r>
              <a:rPr lang="en" sz="1200" b="1">
                <a:solidFill>
                  <a:schemeClr val="hlink"/>
                </a:solidFill>
                <a:latin typeface="Times New Roman"/>
                <a:ea typeface="Times New Roman"/>
                <a:cs typeface="Times New Roman"/>
                <a:sym typeface="Times New Roman"/>
              </a:rPr>
              <a:t>Archivo: </a:t>
            </a:r>
            <a:r>
              <a:rPr lang="en" sz="1200">
                <a:solidFill>
                  <a:schemeClr val="hlink"/>
                </a:solidFill>
                <a:latin typeface="Times New Roman"/>
                <a:ea typeface="Times New Roman"/>
                <a:cs typeface="Times New Roman"/>
                <a:sym typeface="Times New Roman"/>
              </a:rPr>
              <a:t>En </a:t>
            </a:r>
            <a:r>
              <a:rPr lang="en" sz="1200">
                <a:solidFill>
                  <a:schemeClr val="hlink"/>
                </a:solidFill>
                <a:uFill>
                  <a:noFill/>
                </a:uFill>
                <a:latin typeface="Times New Roman"/>
                <a:ea typeface="Times New Roman"/>
                <a:cs typeface="Times New Roman"/>
                <a:sym typeface="Times New Roman"/>
                <a:hlinkClick r:id="rId3"/>
              </a:rPr>
              <a:t>informática</a:t>
            </a:r>
            <a:r>
              <a:rPr lang="en" sz="1200">
                <a:solidFill>
                  <a:schemeClr val="hlink"/>
                </a:solidFill>
                <a:latin typeface="Times New Roman"/>
                <a:ea typeface="Times New Roman"/>
                <a:cs typeface="Times New Roman"/>
                <a:sym typeface="Times New Roman"/>
              </a:rPr>
              <a:t>, se conoce como archivo o fichero a un conjunto organizado de unidades de</a:t>
            </a:r>
            <a:r>
              <a:rPr lang="en" sz="1200" u="sng">
                <a:solidFill>
                  <a:schemeClr val="hlink"/>
                </a:solidFill>
                <a:latin typeface="Times New Roman"/>
                <a:ea typeface="Times New Roman"/>
                <a:cs typeface="Times New Roman"/>
                <a:sym typeface="Times New Roman"/>
              </a:rPr>
              <a:t> </a:t>
            </a:r>
            <a:r>
              <a:rPr lang="en" sz="1200">
                <a:solidFill>
                  <a:schemeClr val="hlink"/>
                </a:solidFill>
                <a:uFill>
                  <a:noFill/>
                </a:uFill>
                <a:latin typeface="Times New Roman"/>
                <a:ea typeface="Times New Roman"/>
                <a:cs typeface="Times New Roman"/>
                <a:sym typeface="Times New Roman"/>
                <a:hlinkClick r:id="rId4"/>
              </a:rPr>
              <a:t>información</a:t>
            </a:r>
            <a:r>
              <a:rPr lang="en" sz="1200">
                <a:solidFill>
                  <a:schemeClr val="hlink"/>
                </a:solidFill>
                <a:latin typeface="Times New Roman"/>
                <a:ea typeface="Times New Roman"/>
                <a:cs typeface="Times New Roman"/>
                <a:sym typeface="Times New Roman"/>
              </a:rPr>
              <a:t> (bits) almacenados en un dispositivo. Se les denomina de esa manera como </a:t>
            </a:r>
            <a:r>
              <a:rPr lang="en" sz="1200">
                <a:solidFill>
                  <a:schemeClr val="hlink"/>
                </a:solidFill>
                <a:uFill>
                  <a:noFill/>
                </a:uFill>
                <a:latin typeface="Times New Roman"/>
                <a:ea typeface="Times New Roman"/>
                <a:cs typeface="Times New Roman"/>
                <a:sym typeface="Times New Roman"/>
                <a:hlinkClick r:id="rId5"/>
              </a:rPr>
              <a:t>metáfora</a:t>
            </a:r>
            <a:r>
              <a:rPr lang="en" sz="1200">
                <a:solidFill>
                  <a:schemeClr val="hlink"/>
                </a:solidFill>
                <a:latin typeface="Times New Roman"/>
                <a:ea typeface="Times New Roman"/>
                <a:cs typeface="Times New Roman"/>
                <a:sym typeface="Times New Roman"/>
              </a:rPr>
              <a:t> a partir de los archivos tradicionales de oficina, escritos en papel, ya que vendrían a ser su equivalente digital. (concepto,2023)</a:t>
            </a:r>
            <a:endParaRPr sz="1200">
              <a:solidFill>
                <a:schemeClr val="hlink"/>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pic>
        <p:nvPicPr>
          <p:cNvPr id="1026" name="Picture 2" descr="memes bien revueltos alv - 16 - Wattpad">
            <a:extLst>
              <a:ext uri="{FF2B5EF4-FFF2-40B4-BE49-F238E27FC236}">
                <a16:creationId xmlns:a16="http://schemas.microsoft.com/office/drawing/2014/main" id="{1E82347B-912A-47FE-ABFA-78019D380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87471"/>
            <a:ext cx="1394400" cy="139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hlinkClick r:id="rId4"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spTree>
    <p:extLst>
      <p:ext uri="{BB962C8B-B14F-4D97-AF65-F5344CB8AC3E}">
        <p14:creationId xmlns:p14="http://schemas.microsoft.com/office/powerpoint/2010/main" val="3971596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7561"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2050" name="Picture 2" descr="https://i.pinimg.com/564x/67/b6/74/67b6741e74639070513c72586c3a23b0.jpg">
            <a:extLst>
              <a:ext uri="{FF2B5EF4-FFF2-40B4-BE49-F238E27FC236}">
                <a16:creationId xmlns:a16="http://schemas.microsoft.com/office/drawing/2014/main" id="{E17CD569-50E8-4B99-A251-653B0BDA1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8869" y="1660120"/>
            <a:ext cx="2018605" cy="124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606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¿2.</a:t>
            </a:r>
            <a:r>
              <a:rPr lang="es-ES" dirty="0"/>
              <a:t> Cuáles son los tipos principales </a:t>
            </a:r>
            <a:r>
              <a:rPr lang="es-ES" dirty="0">
                <a:solidFill>
                  <a:schemeClr val="bg2"/>
                </a:solidFill>
              </a:rPr>
              <a:t>de sistemas operativos?</a:t>
            </a:r>
            <a:br>
              <a:rPr lang="es-ES" dirty="0"/>
            </a:br>
            <a:endParaRPr sz="4100" dirty="0">
              <a:solidFill>
                <a:schemeClr val="dk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 Windows y MacOS </a:t>
            </a:r>
            <a:endParaRPr lang="es-CO" dirty="0"/>
          </a:p>
        </p:txBody>
      </p:sp>
      <p:sp>
        <p:nvSpPr>
          <p:cNvPr id="15" name="Rectángulo: esquinas redondeadas 14">
            <a:hlinkClick r:id="rId3" action="ppaction://hlinksldjump"/>
            <a:extLst>
              <a:ext uri="{FF2B5EF4-FFF2-40B4-BE49-F238E27FC236}">
                <a16:creationId xmlns:a16="http://schemas.microsoft.com/office/drawing/2014/main" id="{55C6ADEB-6D5E-4A34-A2B0-C581742F2234}"/>
              </a:ext>
            </a:extLst>
          </p:cNvPr>
          <p:cNvSpPr/>
          <p:nvPr/>
        </p:nvSpPr>
        <p:spPr>
          <a:xfrm>
            <a:off x="3397296"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B)Linux Ubuntu MacOS</a:t>
            </a:r>
            <a:endParaRPr lang="es-CO" dirty="0"/>
          </a:p>
        </p:txBody>
      </p:sp>
      <p:sp>
        <p:nvSpPr>
          <p:cNvPr id="16" name="Rectángulo: esquinas redondeadas 15">
            <a:hlinkClick r:id="rId4" action="ppaction://hlinksldjump"/>
            <a:extLst>
              <a:ext uri="{FF2B5EF4-FFF2-40B4-BE49-F238E27FC236}">
                <a16:creationId xmlns:a16="http://schemas.microsoft.com/office/drawing/2014/main" id="{587C6A59-2996-42A2-961F-4ADFB5B4D20A}"/>
              </a:ext>
            </a:extLst>
          </p:cNvPr>
          <p:cNvSpPr/>
          <p:nvPr/>
        </p:nvSpPr>
        <p:spPr>
          <a:xfrm>
            <a:off x="5639912"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C)Todas las anteriores</a:t>
            </a:r>
            <a:endParaRPr lang="es-CO" dirty="0"/>
          </a:p>
        </p:txBody>
      </p:sp>
    </p:spTree>
    <p:extLst>
      <p:ext uri="{BB962C8B-B14F-4D97-AF65-F5344CB8AC3E}">
        <p14:creationId xmlns:p14="http://schemas.microsoft.com/office/powerpoint/2010/main" val="197632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pic>
        <p:nvPicPr>
          <p:cNvPr id="4098" name="Picture 2" descr="https://i.pinimg.com/564x/c8/95/ce/c895ce2a0b7a3ef3224d754041e203e6.jpg">
            <a:extLst>
              <a:ext uri="{FF2B5EF4-FFF2-40B4-BE49-F238E27FC236}">
                <a16:creationId xmlns:a16="http://schemas.microsoft.com/office/drawing/2014/main" id="{62C18EA5-D386-4B58-BE5C-C987F549C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527" y="1508070"/>
            <a:ext cx="1553201" cy="15532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sto contiene una imagen de: ">
            <a:extLst>
              <a:ext uri="{FF2B5EF4-FFF2-40B4-BE49-F238E27FC236}">
                <a16:creationId xmlns:a16="http://schemas.microsoft.com/office/drawing/2014/main" id="{3F070D01-CE94-4650-950A-C7E5BC5D8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831" y="3826969"/>
            <a:ext cx="729626" cy="72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079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3074" name="Picture 2" descr="https://i.pinimg.com/564x/82/2b/5a/822b5abe025baad464331ce39d7184ab.jpg">
            <a:extLst>
              <a:ext uri="{FF2B5EF4-FFF2-40B4-BE49-F238E27FC236}">
                <a16:creationId xmlns:a16="http://schemas.microsoft.com/office/drawing/2014/main" id="{AE205D4E-7068-45D6-AA59-FFFE55C53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335" y="1623140"/>
            <a:ext cx="1314693" cy="12857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pinimg.com/564x/b9/99/c0/b999c07515c4ccc8ea7b72300a8519ce.jpg">
            <a:extLst>
              <a:ext uri="{FF2B5EF4-FFF2-40B4-BE49-F238E27FC236}">
                <a16:creationId xmlns:a16="http://schemas.microsoft.com/office/drawing/2014/main" id="{A00B5B3E-AE85-49DB-AEA9-7772C3BC3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3375" y="3756262"/>
            <a:ext cx="867678" cy="86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0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¿3.</a:t>
            </a:r>
            <a:r>
              <a:rPr lang="es-ES" dirty="0"/>
              <a:t> Qué es un </a:t>
            </a:r>
            <a:r>
              <a:rPr lang="es-ES" dirty="0" err="1"/>
              <a:t>Kernel</a:t>
            </a:r>
            <a:r>
              <a:rPr lang="es-ES" dirty="0"/>
              <a:t> </a:t>
            </a:r>
            <a:r>
              <a:rPr lang="es-ES" dirty="0">
                <a:solidFill>
                  <a:schemeClr val="bg2"/>
                </a:solidFill>
              </a:rPr>
              <a:t>en un sistema operativo?</a:t>
            </a:r>
            <a:br>
              <a:rPr lang="es-ES" dirty="0"/>
            </a:br>
            <a:endParaRPr sz="4100" dirty="0">
              <a:solidFill>
                <a:schemeClr val="dk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A)Solo es el núcleo del Hardware </a:t>
            </a:r>
            <a:endParaRPr lang="es-CO" dirty="0"/>
          </a:p>
        </p:txBody>
      </p:sp>
      <p:sp>
        <p:nvSpPr>
          <p:cNvPr id="15" name="Rectángulo: esquinas redondeadas 14">
            <a:hlinkClick r:id="rId4" action="ppaction://hlinksldjump"/>
            <a:extLst>
              <a:ext uri="{FF2B5EF4-FFF2-40B4-BE49-F238E27FC236}">
                <a16:creationId xmlns:a16="http://schemas.microsoft.com/office/drawing/2014/main" id="{55C6ADEB-6D5E-4A34-A2B0-C581742F2234}"/>
              </a:ext>
            </a:extLst>
          </p:cNvPr>
          <p:cNvSpPr/>
          <p:nvPr/>
        </p:nvSpPr>
        <p:spPr>
          <a:xfrm>
            <a:off x="3397296"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 El núcleo del Software y Hardware</a:t>
            </a:r>
            <a:endParaRPr lang="es-CO" dirty="0"/>
          </a:p>
        </p:txBody>
      </p:sp>
      <p:sp>
        <p:nvSpPr>
          <p:cNvPr id="16" name="Rectángulo: esquinas redondeadas 15">
            <a:hlinkClick r:id="rId3" action="ppaction://hlinksldjump"/>
            <a:extLst>
              <a:ext uri="{FF2B5EF4-FFF2-40B4-BE49-F238E27FC236}">
                <a16:creationId xmlns:a16="http://schemas.microsoft.com/office/drawing/2014/main" id="{587C6A59-2996-42A2-961F-4ADFB5B4D20A}"/>
              </a:ext>
            </a:extLst>
          </p:cNvPr>
          <p:cNvSpPr/>
          <p:nvPr/>
        </p:nvSpPr>
        <p:spPr>
          <a:xfrm>
            <a:off x="5639912" y="2829968"/>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C)El núcleo del sistema operativo Software</a:t>
            </a:r>
            <a:endParaRPr lang="es-CO" dirty="0"/>
          </a:p>
        </p:txBody>
      </p:sp>
    </p:spTree>
    <p:extLst>
      <p:ext uri="{BB962C8B-B14F-4D97-AF65-F5344CB8AC3E}">
        <p14:creationId xmlns:p14="http://schemas.microsoft.com/office/powerpoint/2010/main" val="444721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69610"/>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pic>
        <p:nvPicPr>
          <p:cNvPr id="6148" name="Picture 4" descr="https://i.pinimg.com/564x/0a/ce/50/0ace5033943b089ec609542cf20f29a8.jpg">
            <a:extLst>
              <a:ext uri="{FF2B5EF4-FFF2-40B4-BE49-F238E27FC236}">
                <a16:creationId xmlns:a16="http://schemas.microsoft.com/office/drawing/2014/main" id="{058E4B1A-FCE0-40C3-B1B9-2B1E905F3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643" y="1663156"/>
            <a:ext cx="1607898" cy="139440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pinimg.com/564x/4b/26/ea/4b26eabb007a1e9769d3f97abaeeddea.jpg">
            <a:extLst>
              <a:ext uri="{FF2B5EF4-FFF2-40B4-BE49-F238E27FC236}">
                <a16:creationId xmlns:a16="http://schemas.microsoft.com/office/drawing/2014/main" id="{2C2C6EF2-A880-4554-AA02-DE2C2330A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568" y="3836285"/>
            <a:ext cx="707631" cy="707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487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5122" name="Picture 2" descr="https://i.pinimg.com/564x/2e/f5/26/2ef5263d1ac309db3dd3ec5b61c20806.jpg">
            <a:extLst>
              <a:ext uri="{FF2B5EF4-FFF2-40B4-BE49-F238E27FC236}">
                <a16:creationId xmlns:a16="http://schemas.microsoft.com/office/drawing/2014/main" id="{60FA8ECD-CEC8-4964-9584-E322BC4A2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649" y="1366515"/>
            <a:ext cx="1510174" cy="15101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pinimg.com/564x/c6/c5/3e/c6c53ecd062bf87373dba1ad92219227.jpg">
            <a:extLst>
              <a:ext uri="{FF2B5EF4-FFF2-40B4-BE49-F238E27FC236}">
                <a16:creationId xmlns:a16="http://schemas.microsoft.com/office/drawing/2014/main" id="{D16EFFBB-76E5-41C6-8FDB-468C40655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970" y="3877862"/>
            <a:ext cx="714909" cy="643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576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¿4</a:t>
            </a:r>
            <a:r>
              <a:rPr lang="es-ES" dirty="0">
                <a:solidFill>
                  <a:schemeClr val="tx1"/>
                </a:solidFill>
              </a:rPr>
              <a:t>.Cual de estas es una</a:t>
            </a:r>
            <a:r>
              <a:rPr lang="es-ES" dirty="0">
                <a:solidFill>
                  <a:schemeClr val="bg2"/>
                </a:solidFill>
              </a:rPr>
              <a:t> función del sistema operativo?</a:t>
            </a:r>
            <a:br>
              <a:rPr lang="es-ES" dirty="0"/>
            </a:br>
            <a:br>
              <a:rPr lang="es-ES" dirty="0"/>
            </a:br>
            <a:endParaRPr sz="4100" dirty="0">
              <a:solidFill>
                <a:schemeClr val="dk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r>
              <a:rPr lang="es-ES" dirty="0"/>
              <a:t>A) RAM, Disco Duro, procesador etc.</a:t>
            </a:r>
          </a:p>
          <a:p>
            <a:pPr algn="ctr"/>
            <a:endParaRPr lang="es-CO" dirty="0"/>
          </a:p>
        </p:txBody>
      </p:sp>
      <p:sp>
        <p:nvSpPr>
          <p:cNvPr id="15" name="Rectángulo: esquinas redondeadas 14">
            <a:hlinkClick r:id="rId3" action="ppaction://hlinksldjump"/>
            <a:extLst>
              <a:ext uri="{FF2B5EF4-FFF2-40B4-BE49-F238E27FC236}">
                <a16:creationId xmlns:a16="http://schemas.microsoft.com/office/drawing/2014/main" id="{55C6ADEB-6D5E-4A34-A2B0-C581742F2234}"/>
              </a:ext>
            </a:extLst>
          </p:cNvPr>
          <p:cNvSpPr/>
          <p:nvPr/>
        </p:nvSpPr>
        <p:spPr>
          <a:xfrm>
            <a:off x="3397296"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 Computador y Mac</a:t>
            </a:r>
            <a:endParaRPr lang="es-CO" dirty="0"/>
          </a:p>
        </p:txBody>
      </p:sp>
      <p:sp>
        <p:nvSpPr>
          <p:cNvPr id="16" name="Rectángulo: esquinas redondeadas 15">
            <a:hlinkClick r:id="rId4" action="ppaction://hlinksldjump"/>
            <a:extLst>
              <a:ext uri="{FF2B5EF4-FFF2-40B4-BE49-F238E27FC236}">
                <a16:creationId xmlns:a16="http://schemas.microsoft.com/office/drawing/2014/main" id="{587C6A59-2996-42A2-961F-4ADFB5B4D20A}"/>
              </a:ext>
            </a:extLst>
          </p:cNvPr>
          <p:cNvSpPr/>
          <p:nvPr/>
        </p:nvSpPr>
        <p:spPr>
          <a:xfrm>
            <a:off x="5639912" y="2829968"/>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C)Registro de sistema de archivos</a:t>
            </a:r>
            <a:endParaRPr lang="es-CO" dirty="0"/>
          </a:p>
        </p:txBody>
      </p:sp>
    </p:spTree>
    <p:extLst>
      <p:ext uri="{BB962C8B-B14F-4D97-AF65-F5344CB8AC3E}">
        <p14:creationId xmlns:p14="http://schemas.microsoft.com/office/powerpoint/2010/main" val="1368699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pic>
        <p:nvPicPr>
          <p:cNvPr id="6150" name="Picture 6" descr="https://i.pinimg.com/564x/4b/26/ea/4b26eabb007a1e9769d3f97abaeeddea.jpg">
            <a:extLst>
              <a:ext uri="{FF2B5EF4-FFF2-40B4-BE49-F238E27FC236}">
                <a16:creationId xmlns:a16="http://schemas.microsoft.com/office/drawing/2014/main" id="{2C2C6EF2-A880-4554-AA02-DE2C2330A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4568" y="3836285"/>
            <a:ext cx="707631" cy="70763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i.pinimg.com/564x/c2/76/ad/c276ad09441e5cae91f9d1a7a9b1e5a7.jpg">
            <a:extLst>
              <a:ext uri="{FF2B5EF4-FFF2-40B4-BE49-F238E27FC236}">
                <a16:creationId xmlns:a16="http://schemas.microsoft.com/office/drawing/2014/main" id="{4FBF6999-3FE3-45C5-B336-08B0EF1AD9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875" y="1639057"/>
            <a:ext cx="1394400" cy="13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520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
          <p:cNvSpPr txBox="1">
            <a:spLocks noGrp="1"/>
          </p:cNvSpPr>
          <p:nvPr>
            <p:ph type="subTitle" idx="1"/>
          </p:nvPr>
        </p:nvSpPr>
        <p:spPr>
          <a:xfrm>
            <a:off x="748750" y="1349375"/>
            <a:ext cx="4108800" cy="20376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b="1">
                <a:solidFill>
                  <a:schemeClr val="accent1"/>
                </a:solidFill>
                <a:latin typeface="Times New Roman"/>
                <a:ea typeface="Times New Roman"/>
                <a:cs typeface="Times New Roman"/>
                <a:sym typeface="Times New Roman"/>
              </a:rPr>
              <a:t>Que es un sistema de archivos</a:t>
            </a:r>
            <a:endParaRPr sz="1200" b="1">
              <a:solidFill>
                <a:schemeClr val="accent1"/>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a:latin typeface="Times New Roman"/>
                <a:ea typeface="Times New Roman"/>
                <a:cs typeface="Times New Roman"/>
                <a:sym typeface="Times New Roman"/>
              </a:rPr>
              <a:t>Un sistema de archivos es el sistema de almacenamiento de un dispositivo de memoria, que estructura y organiza la escritura, búsqueda, lectura, almacenamiento, edición y eliminación de archivos de una manera concreta. El objetivo principal de esta organización es que el usuario pueda identificar los archivos sin lugar a error y acceder a ellos lo más rápido posible. (Ionos,2024)</a:t>
            </a:r>
            <a:endParaRPr>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endParaRPr>
              <a:latin typeface="Times New Roman"/>
              <a:ea typeface="Times New Roman"/>
              <a:cs typeface="Times New Roman"/>
              <a:sym typeface="Times New Roman"/>
            </a:endParaRPr>
          </a:p>
          <a:p>
            <a:pPr marL="0" lvl="0" indent="0" algn="ctr" rtl="0">
              <a:lnSpc>
                <a:spcPct val="100000"/>
              </a:lnSpc>
              <a:spcBef>
                <a:spcPts val="800"/>
              </a:spcBef>
              <a:spcAft>
                <a:spcPts val="0"/>
              </a:spcAft>
              <a:buClr>
                <a:schemeClr val="hlink"/>
              </a:buClr>
              <a:buSzPts val="1100"/>
              <a:buFont typeface="Arial"/>
              <a:buNone/>
            </a:pPr>
            <a:endParaRPr/>
          </a:p>
        </p:txBody>
      </p:sp>
      <p:pic>
        <p:nvPicPr>
          <p:cNvPr id="565" name="Google Shape;565;p5"/>
          <p:cNvPicPr preferRelativeResize="0"/>
          <p:nvPr/>
        </p:nvPicPr>
        <p:blipFill>
          <a:blip r:embed="rId3">
            <a:alphaModFix/>
          </a:blip>
          <a:stretch>
            <a:fillRect/>
          </a:stretch>
        </p:blipFill>
        <p:spPr>
          <a:xfrm>
            <a:off x="4945075" y="1803200"/>
            <a:ext cx="2760650" cy="1366675"/>
          </a:xfrm>
          <a:prstGeom prst="rect">
            <a:avLst/>
          </a:prstGeom>
          <a:noFill/>
          <a:ln>
            <a:noFill/>
          </a:ln>
        </p:spPr>
      </p:pic>
      <p:sp>
        <p:nvSpPr>
          <p:cNvPr id="566" name="Google Shape;566;p5"/>
          <p:cNvSpPr txBox="1"/>
          <p:nvPr/>
        </p:nvSpPr>
        <p:spPr>
          <a:xfrm>
            <a:off x="5107200" y="1056050"/>
            <a:ext cx="2176200" cy="5826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i="1">
                <a:solidFill>
                  <a:schemeClr val="dk1"/>
                </a:solidFill>
                <a:latin typeface="Times New Roman"/>
                <a:ea typeface="Times New Roman"/>
                <a:cs typeface="Times New Roman"/>
                <a:sym typeface="Times New Roman"/>
              </a:rPr>
              <a:t>Figura 2 </a:t>
            </a:r>
            <a:endParaRPr sz="1200" b="1" i="1">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200" i="1">
                <a:solidFill>
                  <a:schemeClr val="dk1"/>
                </a:solidFill>
                <a:latin typeface="Times New Roman"/>
                <a:ea typeface="Times New Roman"/>
                <a:cs typeface="Times New Roman"/>
                <a:sym typeface="Times New Roman"/>
              </a:rPr>
              <a:t>Sistemas de archivos </a:t>
            </a:r>
            <a:endParaRPr sz="1200" i="1">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sp>
        <p:nvSpPr>
          <p:cNvPr id="567" name="Google Shape;567;p5"/>
          <p:cNvSpPr txBox="1"/>
          <p:nvPr/>
        </p:nvSpPr>
        <p:spPr>
          <a:xfrm>
            <a:off x="4945075" y="3244250"/>
            <a:ext cx="3573600" cy="3330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i="1">
                <a:solidFill>
                  <a:schemeClr val="dk1"/>
                </a:solidFill>
                <a:latin typeface="Times New Roman"/>
                <a:ea typeface="Times New Roman"/>
                <a:cs typeface="Times New Roman"/>
                <a:sym typeface="Times New Roman"/>
              </a:rPr>
              <a:t>Nota: (Keepcoding,2024) </a:t>
            </a:r>
            <a:r>
              <a:rPr lang="en" sz="1100" i="1"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https://keepcoding.io/blog/que-es-un-sistema-de-archivos/</a:t>
            </a:r>
            <a:endParaRPr sz="1100" i="1" u="sng">
              <a:solidFill>
                <a:srgbClr val="0563C1"/>
              </a:solidFill>
              <a:latin typeface="Calibri"/>
              <a:ea typeface="Calibri"/>
              <a:cs typeface="Calibri"/>
              <a:sym typeface="Calibri"/>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5124" name="Picture 4" descr="https://i.pinimg.com/564x/c6/c5/3e/c6c53ecd062bf87373dba1ad92219227.jpg">
            <a:extLst>
              <a:ext uri="{FF2B5EF4-FFF2-40B4-BE49-F238E27FC236}">
                <a16:creationId xmlns:a16="http://schemas.microsoft.com/office/drawing/2014/main" id="{D16EFFBB-76E5-41C6-8FDB-468C40655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970" y="3877862"/>
            <a:ext cx="714909" cy="6434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i.pinimg.com/564x/62/99/a3/6299a3506bdc2f1b643857f573dc1a95.jpg">
            <a:extLst>
              <a:ext uri="{FF2B5EF4-FFF2-40B4-BE49-F238E27FC236}">
                <a16:creationId xmlns:a16="http://schemas.microsoft.com/office/drawing/2014/main" id="{D980E3AD-AD6F-490F-98D0-9D885F596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0675" y="1761007"/>
            <a:ext cx="1585913"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86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¿5</a:t>
            </a:r>
            <a:r>
              <a:rPr lang="es-ES" dirty="0">
                <a:solidFill>
                  <a:schemeClr val="tx1"/>
                </a:solidFill>
              </a:rPr>
              <a:t>.</a:t>
            </a:r>
            <a:r>
              <a:rPr lang="es-ES" dirty="0"/>
              <a:t>Cuál es la diferencia entre un sistema </a:t>
            </a:r>
            <a:r>
              <a:rPr lang="es-ES" dirty="0">
                <a:solidFill>
                  <a:schemeClr val="bg2"/>
                </a:solidFill>
              </a:rPr>
              <a:t>operativo de 32 bits y uno de 64 bits?</a:t>
            </a:r>
            <a:br>
              <a:rPr lang="es-ES" dirty="0"/>
            </a:br>
            <a:br>
              <a:rPr lang="es-ES" dirty="0"/>
            </a:br>
            <a:endParaRPr sz="4100" dirty="0">
              <a:solidFill>
                <a:schemeClr val="dk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r>
              <a:rPr lang="es-ES" dirty="0"/>
              <a:t>A) 64 bits es mayor en capacidad que 32 bits en cuanto a memoria de disco  </a:t>
            </a:r>
          </a:p>
          <a:p>
            <a:pPr algn="ctr"/>
            <a:endParaRPr lang="es-CO" dirty="0"/>
          </a:p>
        </p:txBody>
      </p:sp>
      <p:sp>
        <p:nvSpPr>
          <p:cNvPr id="15" name="Rectángulo: esquinas redondeadas 14">
            <a:hlinkClick r:id="rId4" action="ppaction://hlinksldjump"/>
            <a:extLst>
              <a:ext uri="{FF2B5EF4-FFF2-40B4-BE49-F238E27FC236}">
                <a16:creationId xmlns:a16="http://schemas.microsoft.com/office/drawing/2014/main" id="{55C6ADEB-6D5E-4A34-A2B0-C581742F2234}"/>
              </a:ext>
            </a:extLst>
          </p:cNvPr>
          <p:cNvSpPr/>
          <p:nvPr/>
        </p:nvSpPr>
        <p:spPr>
          <a:xfrm>
            <a:off x="3397296"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 La diferencia es que cada uno soporta mayor o menor RAM que el otro</a:t>
            </a:r>
            <a:endParaRPr lang="es-CO" dirty="0"/>
          </a:p>
        </p:txBody>
      </p:sp>
      <p:sp>
        <p:nvSpPr>
          <p:cNvPr id="16" name="Rectángulo: esquinas redondeadas 15">
            <a:hlinkClick r:id="rId3" action="ppaction://hlinksldjump"/>
            <a:extLst>
              <a:ext uri="{FF2B5EF4-FFF2-40B4-BE49-F238E27FC236}">
                <a16:creationId xmlns:a16="http://schemas.microsoft.com/office/drawing/2014/main" id="{587C6A59-2996-42A2-961F-4ADFB5B4D20A}"/>
              </a:ext>
            </a:extLst>
          </p:cNvPr>
          <p:cNvSpPr/>
          <p:nvPr/>
        </p:nvSpPr>
        <p:spPr>
          <a:xfrm>
            <a:off x="5639912" y="2829968"/>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 Son muy parecidos no tienen diferencia</a:t>
            </a:r>
            <a:endParaRPr lang="es-CO" dirty="0"/>
          </a:p>
        </p:txBody>
      </p:sp>
    </p:spTree>
    <p:extLst>
      <p:ext uri="{BB962C8B-B14F-4D97-AF65-F5344CB8AC3E}">
        <p14:creationId xmlns:p14="http://schemas.microsoft.com/office/powerpoint/2010/main" val="3826903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pic>
        <p:nvPicPr>
          <p:cNvPr id="10242" name="Picture 2" descr="https://i.pinimg.com/564x/6c/7b/7f/6c7b7f6035b3d14156a0546ac572a44c.jpg">
            <a:extLst>
              <a:ext uri="{FF2B5EF4-FFF2-40B4-BE49-F238E27FC236}">
                <a16:creationId xmlns:a16="http://schemas.microsoft.com/office/drawing/2014/main" id="{88AD6ABC-3F42-4DBD-9A5A-822712786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5148" y="1661060"/>
            <a:ext cx="1504924" cy="132081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i.pinimg.com/564x/ba/94/6c/ba946c7c1a33a5986afe2db766b6b4d0.jpg">
            <a:extLst>
              <a:ext uri="{FF2B5EF4-FFF2-40B4-BE49-F238E27FC236}">
                <a16:creationId xmlns:a16="http://schemas.microsoft.com/office/drawing/2014/main" id="{846DC94B-4789-455F-91FB-92157D66F8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8617" y="3838683"/>
            <a:ext cx="929093" cy="71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698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9218" name="Picture 2" descr="https://i.pinimg.com/564x/bf/a5/f9/bfa5f94cddb0559d3036455e55364ad3.jpg">
            <a:extLst>
              <a:ext uri="{FF2B5EF4-FFF2-40B4-BE49-F238E27FC236}">
                <a16:creationId xmlns:a16="http://schemas.microsoft.com/office/drawing/2014/main" id="{D7211E35-CAFA-4B42-88AD-0D6CD0302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02" y="1520937"/>
            <a:ext cx="1134796" cy="113479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i.pinimg.com/564x/af/ca/17/afca17ed6afe6202b385c591b833c50f.jpg">
            <a:extLst>
              <a:ext uri="{FF2B5EF4-FFF2-40B4-BE49-F238E27FC236}">
                <a16:creationId xmlns:a16="http://schemas.microsoft.com/office/drawing/2014/main" id="{ADCE7F85-886E-4A94-89DC-0E5ED0164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274" y="3826274"/>
            <a:ext cx="727654" cy="72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584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5124" name="Picture 4" descr="https://i.pinimg.com/564x/c6/c5/3e/c6c53ecd062bf87373dba1ad92219227.jpg">
            <a:extLst>
              <a:ext uri="{FF2B5EF4-FFF2-40B4-BE49-F238E27FC236}">
                <a16:creationId xmlns:a16="http://schemas.microsoft.com/office/drawing/2014/main" id="{D16EFFBB-76E5-41C6-8FDB-468C40655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970" y="3877862"/>
            <a:ext cx="714909" cy="6434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i.pinimg.com/564x/62/99/a3/6299a3506bdc2f1b643857f573dc1a95.jpg">
            <a:extLst>
              <a:ext uri="{FF2B5EF4-FFF2-40B4-BE49-F238E27FC236}">
                <a16:creationId xmlns:a16="http://schemas.microsoft.com/office/drawing/2014/main" id="{D980E3AD-AD6F-490F-98D0-9D885F596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0675" y="1761007"/>
            <a:ext cx="1585913"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212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¿6</a:t>
            </a:r>
            <a:r>
              <a:rPr lang="es-ES" dirty="0">
                <a:solidFill>
                  <a:schemeClr val="tx1"/>
                </a:solidFill>
              </a:rPr>
              <a:t>.</a:t>
            </a:r>
            <a:r>
              <a:rPr lang="es-ES" dirty="0"/>
              <a:t> Qué es la interfaz de </a:t>
            </a:r>
            <a:r>
              <a:rPr lang="es-ES" dirty="0">
                <a:solidFill>
                  <a:schemeClr val="bg2"/>
                </a:solidFill>
              </a:rPr>
              <a:t>usuario de un sistema operativo?</a:t>
            </a:r>
            <a:br>
              <a:rPr lang="es-ES" dirty="0"/>
            </a:br>
            <a:br>
              <a:rPr lang="es-ES" dirty="0"/>
            </a:br>
            <a:endParaRPr sz="4100" dirty="0">
              <a:solidFill>
                <a:schemeClr val="dk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r>
              <a:rPr lang="es-ES" dirty="0"/>
              <a:t>A) Es la cual el usuario puede interactuar con el dispositivo</a:t>
            </a:r>
          </a:p>
          <a:p>
            <a:pPr algn="ctr"/>
            <a:endParaRPr lang="es-CO" dirty="0"/>
          </a:p>
        </p:txBody>
      </p:sp>
      <p:sp>
        <p:nvSpPr>
          <p:cNvPr id="15" name="Rectángulo: esquinas redondeadas 14">
            <a:hlinkClick r:id="rId4" action="ppaction://hlinksldjump"/>
            <a:extLst>
              <a:ext uri="{FF2B5EF4-FFF2-40B4-BE49-F238E27FC236}">
                <a16:creationId xmlns:a16="http://schemas.microsoft.com/office/drawing/2014/main" id="{55C6ADEB-6D5E-4A34-A2B0-C581742F2234}"/>
              </a:ext>
            </a:extLst>
          </p:cNvPr>
          <p:cNvSpPr/>
          <p:nvPr/>
        </p:nvSpPr>
        <p:spPr>
          <a:xfrm>
            <a:off x="3350576" y="2823294"/>
            <a:ext cx="2089104"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 Es la cual el usuario puede interactuar con el Hardware del dispositivo</a:t>
            </a:r>
            <a:endParaRPr lang="es-CO" dirty="0"/>
          </a:p>
        </p:txBody>
      </p:sp>
      <p:sp>
        <p:nvSpPr>
          <p:cNvPr id="16" name="Rectángulo: esquinas redondeadas 15">
            <a:hlinkClick r:id="rId4" action="ppaction://hlinksldjump"/>
            <a:extLst>
              <a:ext uri="{FF2B5EF4-FFF2-40B4-BE49-F238E27FC236}">
                <a16:creationId xmlns:a16="http://schemas.microsoft.com/office/drawing/2014/main" id="{587C6A59-2996-42A2-961F-4ADFB5B4D20A}"/>
              </a:ext>
            </a:extLst>
          </p:cNvPr>
          <p:cNvSpPr/>
          <p:nvPr/>
        </p:nvSpPr>
        <p:spPr>
          <a:xfrm>
            <a:off x="5639912" y="2829968"/>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 Es la cual el usuario puede conectar sus periféricos</a:t>
            </a:r>
            <a:endParaRPr lang="es-CO" dirty="0"/>
          </a:p>
        </p:txBody>
      </p:sp>
    </p:spTree>
    <p:extLst>
      <p:ext uri="{BB962C8B-B14F-4D97-AF65-F5344CB8AC3E}">
        <p14:creationId xmlns:p14="http://schemas.microsoft.com/office/powerpoint/2010/main" val="1636000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pic>
        <p:nvPicPr>
          <p:cNvPr id="10244" name="Picture 4" descr="https://i.pinimg.com/564x/ba/94/6c/ba946c7c1a33a5986afe2db766b6b4d0.jpg">
            <a:extLst>
              <a:ext uri="{FF2B5EF4-FFF2-40B4-BE49-F238E27FC236}">
                <a16:creationId xmlns:a16="http://schemas.microsoft.com/office/drawing/2014/main" id="{846DC94B-4789-455F-91FB-92157D66F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8617" y="3838683"/>
            <a:ext cx="929093" cy="71329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s://i.pinimg.com/564x/53/98/82/539882ff8871853e6fef1c60aaf92a4d.jpg">
            <a:extLst>
              <a:ext uri="{FF2B5EF4-FFF2-40B4-BE49-F238E27FC236}">
                <a16:creationId xmlns:a16="http://schemas.microsoft.com/office/drawing/2014/main" id="{C1A13162-71AF-41E2-B04F-ADE27F17A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5232" y="1394401"/>
            <a:ext cx="1458123" cy="148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986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11268" name="Picture 4" descr="https://i.pinimg.com/564x/6f/4a/94/6f4a947819cff6f1665917e271541d2e.jpg">
            <a:extLst>
              <a:ext uri="{FF2B5EF4-FFF2-40B4-BE49-F238E27FC236}">
                <a16:creationId xmlns:a16="http://schemas.microsoft.com/office/drawing/2014/main" id="{C6DCB45E-B74B-4AE2-ABD1-58F200A97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1844" y="1515661"/>
            <a:ext cx="1464008" cy="146400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i.pinimg.com/564x/5a/1d/e8/5a1de85b434b8d514a0e680781c92d09.jpg">
            <a:extLst>
              <a:ext uri="{FF2B5EF4-FFF2-40B4-BE49-F238E27FC236}">
                <a16:creationId xmlns:a16="http://schemas.microsoft.com/office/drawing/2014/main" id="{04948AA6-D5A9-4579-942C-B1F3E3046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419" y="3856379"/>
            <a:ext cx="711574" cy="70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956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¿7</a:t>
            </a:r>
            <a:r>
              <a:rPr lang="es-ES" dirty="0">
                <a:solidFill>
                  <a:schemeClr val="tx1"/>
                </a:solidFill>
              </a:rPr>
              <a:t>.</a:t>
            </a:r>
            <a:r>
              <a:rPr lang="es-ES" dirty="0"/>
              <a:t>Cuál es la importancia de los controladores </a:t>
            </a:r>
            <a:r>
              <a:rPr lang="es-ES" dirty="0">
                <a:solidFill>
                  <a:schemeClr val="bg2"/>
                </a:solidFill>
              </a:rPr>
              <a:t>(drivers) en un sistema operativo?</a:t>
            </a:r>
            <a:br>
              <a:rPr lang="es-ES" dirty="0"/>
            </a:br>
            <a:br>
              <a:rPr lang="es-ES" dirty="0"/>
            </a:br>
            <a:endParaRPr sz="4100" dirty="0">
              <a:solidFill>
                <a:schemeClr val="dk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r>
              <a:rPr lang="es-ES" dirty="0"/>
              <a:t>A) No tiene ninguna importancia el sistema seguirá funcionando en orden</a:t>
            </a:r>
          </a:p>
          <a:p>
            <a:pPr algn="ctr"/>
            <a:endParaRPr lang="es-CO" dirty="0"/>
          </a:p>
        </p:txBody>
      </p:sp>
      <p:sp>
        <p:nvSpPr>
          <p:cNvPr id="15" name="Rectángulo: esquinas redondeadas 14">
            <a:hlinkClick r:id="rId3" action="ppaction://hlinksldjump"/>
            <a:extLst>
              <a:ext uri="{FF2B5EF4-FFF2-40B4-BE49-F238E27FC236}">
                <a16:creationId xmlns:a16="http://schemas.microsoft.com/office/drawing/2014/main" id="{55C6ADEB-6D5E-4A34-A2B0-C581742F2234}"/>
              </a:ext>
            </a:extLst>
          </p:cNvPr>
          <p:cNvSpPr/>
          <p:nvPr/>
        </p:nvSpPr>
        <p:spPr>
          <a:xfrm>
            <a:off x="3350576" y="2823294"/>
            <a:ext cx="2089104"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 Es la que controla la maquina de manera manual</a:t>
            </a:r>
            <a:endParaRPr lang="es-CO" dirty="0"/>
          </a:p>
        </p:txBody>
      </p:sp>
      <p:sp>
        <p:nvSpPr>
          <p:cNvPr id="16" name="Rectángulo: esquinas redondeadas 15">
            <a:hlinkClick r:id="rId4" action="ppaction://hlinksldjump"/>
            <a:extLst>
              <a:ext uri="{FF2B5EF4-FFF2-40B4-BE49-F238E27FC236}">
                <a16:creationId xmlns:a16="http://schemas.microsoft.com/office/drawing/2014/main" id="{587C6A59-2996-42A2-961F-4ADFB5B4D20A}"/>
              </a:ext>
            </a:extLst>
          </p:cNvPr>
          <p:cNvSpPr/>
          <p:nvPr/>
        </p:nvSpPr>
        <p:spPr>
          <a:xfrm>
            <a:off x="5639912" y="2823294"/>
            <a:ext cx="2235941" cy="87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 Es la que comunica los elementos al sistema operativo para su correcto funcionamiento</a:t>
            </a:r>
            <a:endParaRPr lang="es-CO" dirty="0"/>
          </a:p>
        </p:txBody>
      </p:sp>
    </p:spTree>
    <p:extLst>
      <p:ext uri="{BB962C8B-B14F-4D97-AF65-F5344CB8AC3E}">
        <p14:creationId xmlns:p14="http://schemas.microsoft.com/office/powerpoint/2010/main" val="1283965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pic>
        <p:nvPicPr>
          <p:cNvPr id="15362" name="Picture 2" descr="https://i.pinimg.com/564x/eb/ed/0b/ebed0b35f1884a3a81d26dde681567b1.jpg">
            <a:extLst>
              <a:ext uri="{FF2B5EF4-FFF2-40B4-BE49-F238E27FC236}">
                <a16:creationId xmlns:a16="http://schemas.microsoft.com/office/drawing/2014/main" id="{65969739-420C-4290-AA37-63F8A4A15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679" y="1475054"/>
            <a:ext cx="1613908" cy="167705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i.pinimg.com/564x/96/58/06/9658067fff13e81f249daf74b18e03e2.jpg">
            <a:extLst>
              <a:ext uri="{FF2B5EF4-FFF2-40B4-BE49-F238E27FC236}">
                <a16:creationId xmlns:a16="http://schemas.microsoft.com/office/drawing/2014/main" id="{C02E90A5-CB5C-4ACB-B77A-465488FF28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0178" y="3795747"/>
            <a:ext cx="834072" cy="8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929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
          <p:cNvSpPr txBox="1">
            <a:spLocks noGrp="1"/>
          </p:cNvSpPr>
          <p:nvPr>
            <p:ph type="title"/>
          </p:nvPr>
        </p:nvSpPr>
        <p:spPr>
          <a:xfrm>
            <a:off x="535650" y="1018725"/>
            <a:ext cx="59928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800"/>
              <a:t>Interpretación </a:t>
            </a:r>
            <a:r>
              <a:rPr lang="en" sz="2800">
                <a:solidFill>
                  <a:schemeClr val="lt1"/>
                </a:solidFill>
              </a:rPr>
              <a:t>de comandos</a:t>
            </a:r>
            <a:endParaRPr sz="2800">
              <a:solidFill>
                <a:schemeClr val="lt1"/>
              </a:solidFill>
            </a:endParaRPr>
          </a:p>
        </p:txBody>
      </p:sp>
      <p:sp>
        <p:nvSpPr>
          <p:cNvPr id="573" name="Google Shape;573;p6"/>
          <p:cNvSpPr txBox="1"/>
          <p:nvPr/>
        </p:nvSpPr>
        <p:spPr>
          <a:xfrm>
            <a:off x="655325" y="1887950"/>
            <a:ext cx="3744300" cy="18321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a:solidFill>
                  <a:schemeClr val="hlink"/>
                </a:solidFill>
                <a:latin typeface="Times New Roman"/>
                <a:ea typeface="Times New Roman"/>
                <a:cs typeface="Times New Roman"/>
                <a:sym typeface="Times New Roman"/>
              </a:rPr>
              <a:t>El </a:t>
            </a:r>
            <a:r>
              <a:rPr lang="en" sz="1200">
                <a:solidFill>
                  <a:schemeClr val="hlink"/>
                </a:solidFill>
                <a:uFill>
                  <a:noFill/>
                </a:uFill>
                <a:latin typeface="Times New Roman"/>
                <a:ea typeface="Times New Roman"/>
                <a:cs typeface="Times New Roman"/>
                <a:sym typeface="Times New Roman"/>
                <a:hlinkClick r:id="rId3"/>
              </a:rPr>
              <a:t>intérprete de comandos</a:t>
            </a:r>
            <a:r>
              <a:rPr lang="en" sz="1200">
                <a:solidFill>
                  <a:schemeClr val="hlink"/>
                </a:solidFill>
                <a:latin typeface="Times New Roman"/>
                <a:ea typeface="Times New Roman"/>
                <a:cs typeface="Times New Roman"/>
                <a:sym typeface="Times New Roman"/>
              </a:rPr>
              <a:t> permite la comunicación entre el sistema y el usuario. Aunque actualmente las interfaces gráficas de usuario </a:t>
            </a:r>
            <a:r>
              <a:rPr lang="en" sz="1200" b="1">
                <a:solidFill>
                  <a:schemeClr val="hlink"/>
                </a:solidFill>
                <a:latin typeface="Times New Roman"/>
                <a:ea typeface="Times New Roman"/>
                <a:cs typeface="Times New Roman"/>
                <a:sym typeface="Times New Roman"/>
              </a:rPr>
              <a:t>(</a:t>
            </a:r>
            <a:r>
              <a:rPr lang="en" sz="1200" b="1">
                <a:solidFill>
                  <a:schemeClr val="hlink"/>
                </a:solidFill>
                <a:uFill>
                  <a:noFill/>
                </a:uFill>
                <a:latin typeface="Times New Roman"/>
                <a:ea typeface="Times New Roman"/>
                <a:cs typeface="Times New Roman"/>
                <a:sym typeface="Times New Roman"/>
                <a:hlinkClick r:id="rId4"/>
              </a:rPr>
              <a:t>GUI</a:t>
            </a:r>
            <a:r>
              <a:rPr lang="en" sz="1200">
                <a:solidFill>
                  <a:schemeClr val="hlink"/>
                </a:solidFill>
                <a:latin typeface="Times New Roman"/>
                <a:ea typeface="Times New Roman"/>
                <a:cs typeface="Times New Roman"/>
                <a:sym typeface="Times New Roman"/>
              </a:rPr>
              <a:t>) facilitan el trabajo cotidiano, todavía existen funciones, como la automatización de tareas, que se resuelven mejor desde la </a:t>
            </a:r>
            <a:r>
              <a:rPr lang="en" sz="1200">
                <a:solidFill>
                  <a:schemeClr val="hlink"/>
                </a:solidFill>
                <a:uFill>
                  <a:noFill/>
                </a:uFill>
                <a:latin typeface="Times New Roman"/>
                <a:ea typeface="Times New Roman"/>
                <a:cs typeface="Times New Roman"/>
                <a:sym typeface="Times New Roman"/>
                <a:hlinkClick r:id="rId5"/>
              </a:rPr>
              <a:t>línea de comandos</a:t>
            </a:r>
            <a:r>
              <a:rPr lang="en" sz="1200">
                <a:solidFill>
                  <a:schemeClr val="hlink"/>
                </a:solidFill>
                <a:latin typeface="Times New Roman"/>
                <a:ea typeface="Times New Roman"/>
                <a:cs typeface="Times New Roman"/>
                <a:sym typeface="Times New Roman"/>
              </a:rPr>
              <a:t>. Las </a:t>
            </a:r>
            <a:r>
              <a:rPr lang="en" sz="1200" b="1">
                <a:solidFill>
                  <a:schemeClr val="hlink"/>
                </a:solidFill>
                <a:latin typeface="Times New Roman"/>
                <a:ea typeface="Times New Roman"/>
                <a:cs typeface="Times New Roman"/>
                <a:sym typeface="Times New Roman"/>
              </a:rPr>
              <a:t>ventajas evidentes</a:t>
            </a:r>
            <a:r>
              <a:rPr lang="en" sz="1200">
                <a:solidFill>
                  <a:schemeClr val="hlink"/>
                </a:solidFill>
                <a:latin typeface="Times New Roman"/>
                <a:ea typeface="Times New Roman"/>
                <a:cs typeface="Times New Roman"/>
                <a:sym typeface="Times New Roman"/>
              </a:rPr>
              <a:t> de la línea de comandos frente a la interfaz gráfica son:</a:t>
            </a:r>
            <a:endParaRPr sz="1200">
              <a:solidFill>
                <a:schemeClr val="hlink"/>
              </a:solidFill>
              <a:latin typeface="Times New Roman"/>
              <a:ea typeface="Times New Roman"/>
              <a:cs typeface="Times New Roman"/>
              <a:sym typeface="Times New Roman"/>
            </a:endParaRPr>
          </a:p>
          <a:p>
            <a:pPr marL="0" marR="0" lvl="0" indent="0" algn="ctr" rtl="0">
              <a:lnSpc>
                <a:spcPct val="100000"/>
              </a:lnSpc>
              <a:spcBef>
                <a:spcPts val="800"/>
              </a:spcBef>
              <a:spcAft>
                <a:spcPts val="0"/>
              </a:spcAft>
              <a:buClr>
                <a:schemeClr val="hlink"/>
              </a:buClr>
              <a:buSzPts val="1100"/>
              <a:buFont typeface="Arial"/>
              <a:buNone/>
            </a:pPr>
            <a:endParaRPr>
              <a:solidFill>
                <a:schemeClr val="dk1"/>
              </a:solidFill>
              <a:latin typeface="Cabin"/>
              <a:ea typeface="Cabin"/>
              <a:cs typeface="Cabin"/>
              <a:sym typeface="Cabin"/>
            </a:endParaRPr>
          </a:p>
          <a:p>
            <a:pPr marL="0" marR="0" lvl="0" indent="0" algn="l" rtl="0">
              <a:lnSpc>
                <a:spcPct val="100000"/>
              </a:lnSpc>
              <a:spcBef>
                <a:spcPts val="0"/>
              </a:spcBef>
              <a:spcAft>
                <a:spcPts val="0"/>
              </a:spcAft>
              <a:buClr>
                <a:schemeClr val="hlink"/>
              </a:buClr>
              <a:buSzPts val="1100"/>
              <a:buFont typeface="Arial"/>
              <a:buNone/>
            </a:pPr>
            <a:endParaRPr>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bin"/>
              <a:ea typeface="Cabin"/>
              <a:cs typeface="Cabin"/>
              <a:sym typeface="Cabin"/>
            </a:endParaRPr>
          </a:p>
          <a:p>
            <a:pPr marL="0" marR="0" lvl="0" indent="0" algn="ctr" rtl="0">
              <a:lnSpc>
                <a:spcPct val="100000"/>
              </a:lnSpc>
              <a:spcBef>
                <a:spcPts val="1600"/>
              </a:spcBef>
              <a:spcAft>
                <a:spcPts val="1600"/>
              </a:spcAft>
              <a:buClr>
                <a:srgbClr val="000000"/>
              </a:buClr>
              <a:buSzPts val="1400"/>
              <a:buFont typeface="Arial"/>
              <a:buNone/>
            </a:pPr>
            <a:endParaRPr sz="1400" b="0" i="0" u="none" strike="noStrike" cap="none">
              <a:solidFill>
                <a:srgbClr val="FFFFFF"/>
              </a:solidFill>
              <a:latin typeface="Cabin"/>
              <a:ea typeface="Cabin"/>
              <a:cs typeface="Cabin"/>
              <a:sym typeface="Cabin"/>
            </a:endParaRPr>
          </a:p>
        </p:txBody>
      </p:sp>
      <p:sp>
        <p:nvSpPr>
          <p:cNvPr id="574" name="Google Shape;574;p6"/>
          <p:cNvSpPr/>
          <p:nvPr/>
        </p:nvSpPr>
        <p:spPr>
          <a:xfrm rot="-9675424">
            <a:off x="7784951" y="824624"/>
            <a:ext cx="91093" cy="90892"/>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
          <p:cNvSpPr txBox="1"/>
          <p:nvPr/>
        </p:nvSpPr>
        <p:spPr>
          <a:xfrm>
            <a:off x="4572000" y="1636550"/>
            <a:ext cx="3377400" cy="29256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Mayor capacidad de expresión semántica</a:t>
            </a:r>
            <a:endParaRPr sz="1200">
              <a:solidFill>
                <a:schemeClr val="hlink"/>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Menor consumo de recursos (muy importante si se actúa sobre sistemas remotos mediante una conexión lenta)</a:t>
            </a:r>
            <a:endParaRPr sz="1200">
              <a:solidFill>
                <a:schemeClr val="hlink"/>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Posibilidad de programar </a:t>
            </a:r>
            <a:r>
              <a:rPr lang="en" sz="1200">
                <a:solidFill>
                  <a:srgbClr val="EF902A"/>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guiones o scripts</a:t>
            </a:r>
            <a:r>
              <a:rPr lang="en" sz="1200">
                <a:solidFill>
                  <a:schemeClr val="hlink"/>
                </a:solidFill>
                <a:latin typeface="Times New Roman"/>
                <a:ea typeface="Times New Roman"/>
                <a:cs typeface="Times New Roman"/>
                <a:sym typeface="Times New Roman"/>
              </a:rPr>
              <a:t>.</a:t>
            </a:r>
            <a:endParaRPr sz="1200">
              <a:solidFill>
                <a:schemeClr val="hlink"/>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Programas y sintaxis enfocada a conseguir una mayor productividad</a:t>
            </a:r>
            <a:endParaRPr sz="1200">
              <a:solidFill>
                <a:schemeClr val="hlink"/>
              </a:solidFill>
              <a:latin typeface="Times New Roman"/>
              <a:ea typeface="Times New Roman"/>
              <a:cs typeface="Times New Roman"/>
              <a:sym typeface="Times New Roman"/>
            </a:endParaRPr>
          </a:p>
          <a:p>
            <a:pPr marL="0" lvl="0" indent="0" algn="l" rtl="0">
              <a:lnSpc>
                <a:spcPct val="142850"/>
              </a:lnSpc>
              <a:spcBef>
                <a:spcPts val="800"/>
              </a:spcBef>
              <a:spcAft>
                <a:spcPts val="0"/>
              </a:spcAft>
              <a:buClr>
                <a:schemeClr val="hlink"/>
              </a:buClr>
              <a:buSzPts val="1100"/>
              <a:buFont typeface="Arial"/>
              <a:buNone/>
            </a:pPr>
            <a:r>
              <a:rPr lang="en" sz="1200">
                <a:solidFill>
                  <a:schemeClr val="hlink"/>
                </a:solidFill>
                <a:latin typeface="Times New Roman"/>
                <a:ea typeface="Times New Roman"/>
                <a:cs typeface="Times New Roman"/>
                <a:sym typeface="Times New Roman"/>
              </a:rPr>
              <a:t>Entre los inconvenientes:</a:t>
            </a:r>
            <a:endParaRPr sz="1200">
              <a:solidFill>
                <a:schemeClr val="hlink"/>
              </a:solidFill>
              <a:latin typeface="Times New Roman"/>
              <a:ea typeface="Times New Roman"/>
              <a:cs typeface="Times New Roman"/>
              <a:sym typeface="Times New Roman"/>
            </a:endParaRPr>
          </a:p>
          <a:p>
            <a:pPr marL="457200" lvl="0" indent="-304800" algn="l" rtl="0">
              <a:lnSpc>
                <a:spcPct val="115000"/>
              </a:lnSpc>
              <a:spcBef>
                <a:spcPts val="80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El usuario precisa de un aprendizaje previo</a:t>
            </a:r>
            <a:endParaRPr sz="1200">
              <a:solidFill>
                <a:schemeClr val="hlink"/>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hlink"/>
              </a:buClr>
              <a:buSzPts val="1200"/>
              <a:buFont typeface="Times New Roman"/>
              <a:buChar char="●"/>
            </a:pPr>
            <a:r>
              <a:rPr lang="en" sz="1200">
                <a:solidFill>
                  <a:schemeClr val="hlink"/>
                </a:solidFill>
                <a:latin typeface="Times New Roman"/>
                <a:ea typeface="Times New Roman"/>
                <a:cs typeface="Times New Roman"/>
                <a:sym typeface="Times New Roman"/>
              </a:rPr>
              <a:t>Funcionamiento menos intuitivo. (CLI </a:t>
            </a:r>
            <a:r>
              <a:rPr lang="en" sz="1200" i="1">
                <a:solidFill>
                  <a:schemeClr val="hlink"/>
                </a:solidFill>
                <a:latin typeface="Times New Roman"/>
                <a:ea typeface="Times New Roman"/>
                <a:cs typeface="Times New Roman"/>
                <a:sym typeface="Times New Roman"/>
              </a:rPr>
              <a:t>Command Line Interface</a:t>
            </a:r>
            <a:r>
              <a:rPr lang="en" sz="1200">
                <a:solidFill>
                  <a:schemeClr val="hlink"/>
                </a:solidFill>
                <a:latin typeface="Times New Roman"/>
                <a:ea typeface="Times New Roman"/>
                <a:cs typeface="Times New Roman"/>
                <a:sym typeface="Times New Roman"/>
              </a:rPr>
              <a:t>).(Puig,s.f.)</a:t>
            </a:r>
            <a:endParaRPr sz="1200">
              <a:solidFill>
                <a:schemeClr val="hlink"/>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14338" name="Picture 2" descr="https://i.pinimg.com/564x/5e/9b/86/5e9b8602781b41fa9015f5d7b6a57f00.jpg">
            <a:extLst>
              <a:ext uri="{FF2B5EF4-FFF2-40B4-BE49-F238E27FC236}">
                <a16:creationId xmlns:a16="http://schemas.microsoft.com/office/drawing/2014/main" id="{D6BC7DC3-C4B9-4DDE-9029-204DD044A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3223" y="1575398"/>
            <a:ext cx="1336362" cy="133636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i.pinimg.com/564x/47/13/99/471399ac85a34f3d0cf3317ba93a45b0.jpg">
            <a:extLst>
              <a:ext uri="{FF2B5EF4-FFF2-40B4-BE49-F238E27FC236}">
                <a16:creationId xmlns:a16="http://schemas.microsoft.com/office/drawing/2014/main" id="{D642A4F3-D7B1-4815-A47D-FB85F361E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7700" y="3800587"/>
            <a:ext cx="779028" cy="77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933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¿8</a:t>
            </a:r>
            <a:r>
              <a:rPr lang="es-ES" dirty="0">
                <a:solidFill>
                  <a:schemeClr val="tx1"/>
                </a:solidFill>
              </a:rPr>
              <a:t>.</a:t>
            </a:r>
            <a:r>
              <a:rPr lang="es-ES" dirty="0"/>
              <a:t> ¿Qué es un sistema </a:t>
            </a:r>
            <a:r>
              <a:rPr lang="es-ES" dirty="0">
                <a:solidFill>
                  <a:schemeClr val="tx1"/>
                </a:solidFill>
              </a:rPr>
              <a:t>de archivos </a:t>
            </a:r>
            <a:r>
              <a:rPr lang="es-ES" dirty="0">
                <a:solidFill>
                  <a:schemeClr val="bg2"/>
                </a:solidFill>
              </a:rPr>
              <a:t>en un sistema operativo?</a:t>
            </a:r>
            <a:br>
              <a:rPr lang="es-ES" dirty="0"/>
            </a:br>
            <a:endParaRPr sz="4100" dirty="0">
              <a:solidFill>
                <a:schemeClr val="dk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r>
              <a:rPr lang="es-ES" dirty="0"/>
              <a:t>A) Es el que solo archiva los documentos en una carpeta</a:t>
            </a:r>
          </a:p>
          <a:p>
            <a:pPr algn="ctr"/>
            <a:endParaRPr lang="es-CO" dirty="0"/>
          </a:p>
        </p:txBody>
      </p:sp>
      <p:sp>
        <p:nvSpPr>
          <p:cNvPr id="15" name="Rectángulo: esquinas redondeadas 14">
            <a:hlinkClick r:id="rId4" action="ppaction://hlinksldjump"/>
            <a:extLst>
              <a:ext uri="{FF2B5EF4-FFF2-40B4-BE49-F238E27FC236}">
                <a16:creationId xmlns:a16="http://schemas.microsoft.com/office/drawing/2014/main" id="{55C6ADEB-6D5E-4A34-A2B0-C581742F2234}"/>
              </a:ext>
            </a:extLst>
          </p:cNvPr>
          <p:cNvSpPr/>
          <p:nvPr/>
        </p:nvSpPr>
        <p:spPr>
          <a:xfrm>
            <a:off x="3350576" y="2823294"/>
            <a:ext cx="2089104"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B)Es el CRUD para que el usuario pueda organizar sus archivos</a:t>
            </a:r>
            <a:endParaRPr lang="es-CO" dirty="0"/>
          </a:p>
        </p:txBody>
      </p:sp>
      <p:sp>
        <p:nvSpPr>
          <p:cNvPr id="16" name="Rectángulo: esquinas redondeadas 15">
            <a:hlinkClick r:id="rId3" action="ppaction://hlinksldjump"/>
            <a:extLst>
              <a:ext uri="{FF2B5EF4-FFF2-40B4-BE49-F238E27FC236}">
                <a16:creationId xmlns:a16="http://schemas.microsoft.com/office/drawing/2014/main" id="{587C6A59-2996-42A2-961F-4ADFB5B4D20A}"/>
              </a:ext>
            </a:extLst>
          </p:cNvPr>
          <p:cNvSpPr/>
          <p:nvPr/>
        </p:nvSpPr>
        <p:spPr>
          <a:xfrm>
            <a:off x="5639912" y="2823294"/>
            <a:ext cx="2235941" cy="87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 Es un sistema de guardado de archivos que el usuario no organiza </a:t>
            </a:r>
            <a:endParaRPr lang="es-CO" dirty="0"/>
          </a:p>
        </p:txBody>
      </p:sp>
    </p:spTree>
    <p:extLst>
      <p:ext uri="{BB962C8B-B14F-4D97-AF65-F5344CB8AC3E}">
        <p14:creationId xmlns:p14="http://schemas.microsoft.com/office/powerpoint/2010/main" val="2026898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pic>
        <p:nvPicPr>
          <p:cNvPr id="17410" name="Picture 2" descr="https://i.pinimg.com/564x/49/2e/ec/492eec7039f3b078cc97576749ae61c1.jpg">
            <a:extLst>
              <a:ext uri="{FF2B5EF4-FFF2-40B4-BE49-F238E27FC236}">
                <a16:creationId xmlns:a16="http://schemas.microsoft.com/office/drawing/2014/main" id="{6AFEF68D-B3B4-4A02-A293-DA37C91E4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936" y="1540469"/>
            <a:ext cx="1838903" cy="179675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i.pinimg.com/564x/3b/c9/23/3bc92370d30b9171c8a0c6a76972186b.jpg">
            <a:extLst>
              <a:ext uri="{FF2B5EF4-FFF2-40B4-BE49-F238E27FC236}">
                <a16:creationId xmlns:a16="http://schemas.microsoft.com/office/drawing/2014/main" id="{BC07A5C6-6D34-4E26-AAB4-61316D264E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120" y="3756262"/>
            <a:ext cx="849970" cy="86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684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16386" name="Picture 2" descr="https://i.pinimg.com/564x/3d/f0/2b/3df02be601078d43f2d09eda0562071a.jpg">
            <a:extLst>
              <a:ext uri="{FF2B5EF4-FFF2-40B4-BE49-F238E27FC236}">
                <a16:creationId xmlns:a16="http://schemas.microsoft.com/office/drawing/2014/main" id="{60A54944-5AA8-456F-B4BA-DCA6C8FDE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726" y="1527407"/>
            <a:ext cx="1592036" cy="14760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i.pinimg.com/564x/b1/68/5a/b1685a3c39694f8d4a8f6d8b63ad72f8.jpg">
            <a:extLst>
              <a:ext uri="{FF2B5EF4-FFF2-40B4-BE49-F238E27FC236}">
                <a16:creationId xmlns:a16="http://schemas.microsoft.com/office/drawing/2014/main" id="{83769962-9294-424C-8A5A-C536847B5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69" y="3758568"/>
            <a:ext cx="780027" cy="77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1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¿9</a:t>
            </a:r>
            <a:r>
              <a:rPr lang="es-ES" dirty="0">
                <a:solidFill>
                  <a:schemeClr val="tx1"/>
                </a:solidFill>
              </a:rPr>
              <a:t>.</a:t>
            </a:r>
            <a:r>
              <a:rPr lang="es-ES" dirty="0"/>
              <a:t> ¿Cuáles son los sistemas operativos </a:t>
            </a:r>
            <a:r>
              <a:rPr lang="es-ES" dirty="0">
                <a:solidFill>
                  <a:schemeClr val="bg2"/>
                </a:solidFill>
              </a:rPr>
              <a:t>mas usados por los usuarios?</a:t>
            </a:r>
            <a:endParaRPr sz="4100" dirty="0">
              <a:solidFill>
                <a:schemeClr val="bg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r>
              <a:rPr lang="es-ES" dirty="0"/>
              <a:t>A) Linux, Unix, MacOS</a:t>
            </a:r>
          </a:p>
          <a:p>
            <a:pPr algn="ctr"/>
            <a:endParaRPr lang="es-CO" dirty="0"/>
          </a:p>
        </p:txBody>
      </p:sp>
      <p:sp>
        <p:nvSpPr>
          <p:cNvPr id="15" name="Rectángulo: esquinas redondeadas 14">
            <a:hlinkClick r:id="rId4" action="ppaction://hlinksldjump"/>
            <a:extLst>
              <a:ext uri="{FF2B5EF4-FFF2-40B4-BE49-F238E27FC236}">
                <a16:creationId xmlns:a16="http://schemas.microsoft.com/office/drawing/2014/main" id="{55C6ADEB-6D5E-4A34-A2B0-C581742F2234}"/>
              </a:ext>
            </a:extLst>
          </p:cNvPr>
          <p:cNvSpPr/>
          <p:nvPr/>
        </p:nvSpPr>
        <p:spPr>
          <a:xfrm>
            <a:off x="3350576" y="2823294"/>
            <a:ext cx="2089104"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 Windows, MacOS, Linux</a:t>
            </a:r>
            <a:endParaRPr lang="es-CO" dirty="0"/>
          </a:p>
        </p:txBody>
      </p:sp>
      <p:sp>
        <p:nvSpPr>
          <p:cNvPr id="16" name="Rectángulo: esquinas redondeadas 15">
            <a:hlinkClick r:id="rId3" action="ppaction://hlinksldjump"/>
            <a:extLst>
              <a:ext uri="{FF2B5EF4-FFF2-40B4-BE49-F238E27FC236}">
                <a16:creationId xmlns:a16="http://schemas.microsoft.com/office/drawing/2014/main" id="{587C6A59-2996-42A2-961F-4ADFB5B4D20A}"/>
              </a:ext>
            </a:extLst>
          </p:cNvPr>
          <p:cNvSpPr/>
          <p:nvPr/>
        </p:nvSpPr>
        <p:spPr>
          <a:xfrm>
            <a:off x="5639912" y="2823294"/>
            <a:ext cx="2235941" cy="87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 Windows, Ubuntu, Linux</a:t>
            </a:r>
            <a:endParaRPr lang="es-CO" dirty="0"/>
          </a:p>
        </p:txBody>
      </p:sp>
    </p:spTree>
    <p:extLst>
      <p:ext uri="{BB962C8B-B14F-4D97-AF65-F5344CB8AC3E}">
        <p14:creationId xmlns:p14="http://schemas.microsoft.com/office/powerpoint/2010/main" val="9980839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pic>
        <p:nvPicPr>
          <p:cNvPr id="19460" name="Picture 4" descr="https://i.pinimg.com/564x/11/92/82/119282b424df79982d251960af2631fe.jpg">
            <a:extLst>
              <a:ext uri="{FF2B5EF4-FFF2-40B4-BE49-F238E27FC236}">
                <a16:creationId xmlns:a16="http://schemas.microsoft.com/office/drawing/2014/main" id="{3BF379D9-5E6C-4F77-9AF6-4B7313E10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8079" y="1342947"/>
            <a:ext cx="1883447" cy="1883447"/>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Imagen del Story Pin">
            <a:extLst>
              <a:ext uri="{FF2B5EF4-FFF2-40B4-BE49-F238E27FC236}">
                <a16:creationId xmlns:a16="http://schemas.microsoft.com/office/drawing/2014/main" id="{FE44B3AF-319C-4BAD-AFF3-8629B5837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9441" y="3590856"/>
            <a:ext cx="855545" cy="9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375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18434" name="Picture 2" descr="https://i.pinimg.com/564x/a3/8c/81/a38c81ec07fd24255e78eadd36b79eef.jpg">
            <a:extLst>
              <a:ext uri="{FF2B5EF4-FFF2-40B4-BE49-F238E27FC236}">
                <a16:creationId xmlns:a16="http://schemas.microsoft.com/office/drawing/2014/main" id="{9CC6E717-AF25-43A0-9619-CA1E15384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197" y="1107959"/>
            <a:ext cx="1676266" cy="231603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i.pinimg.com/564x/ba/73/1b/ba731b7178ee10afd136cedaaa0b21f6.jpg">
            <a:extLst>
              <a:ext uri="{FF2B5EF4-FFF2-40B4-BE49-F238E27FC236}">
                <a16:creationId xmlns:a16="http://schemas.microsoft.com/office/drawing/2014/main" id="{3B8294F4-15BC-42F0-A5D6-1F7353A1D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141" y="3879148"/>
            <a:ext cx="850329" cy="74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779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834307" y="1033492"/>
            <a:ext cx="6841313" cy="1394400"/>
          </a:xfrm>
          <a:prstGeom prst="rect">
            <a:avLst/>
          </a:prstGeom>
          <a:noFill/>
          <a:ln>
            <a:noFill/>
          </a:ln>
        </p:spPr>
        <p:txBody>
          <a:bodyPr spcFirstLastPara="1" wrap="square" lIns="91425" tIns="91425" rIns="91425" bIns="91425" anchor="t" anchorCtr="0">
            <a:noAutofit/>
          </a:bodyPr>
          <a:lstStyle/>
          <a:p>
            <a:r>
              <a:rPr lang="es-ES" dirty="0">
                <a:solidFill>
                  <a:schemeClr val="bg1">
                    <a:lumMod val="90000"/>
                    <a:lumOff val="10000"/>
                  </a:schemeClr>
                </a:solidFill>
              </a:rPr>
              <a:t>¿10</a:t>
            </a:r>
            <a:r>
              <a:rPr lang="es-ES" dirty="0">
                <a:solidFill>
                  <a:schemeClr val="tx1"/>
                </a:solidFill>
              </a:rPr>
              <a:t>.</a:t>
            </a:r>
            <a:r>
              <a:rPr lang="es-ES" dirty="0"/>
              <a:t> Cuáles son los riesgos de seguridad más </a:t>
            </a:r>
            <a:r>
              <a:rPr lang="es-ES" dirty="0">
                <a:solidFill>
                  <a:schemeClr val="bg2"/>
                </a:solidFill>
              </a:rPr>
              <a:t>comunes asociados con los sistemas operativos?</a:t>
            </a:r>
            <a:endParaRPr sz="4100" dirty="0">
              <a:solidFill>
                <a:schemeClr val="bg2"/>
              </a:solidFill>
            </a:endParaRPr>
          </a:p>
        </p:txBody>
      </p:sp>
      <p:sp>
        <p:nvSpPr>
          <p:cNvPr id="2" name="Rectángulo: esquinas redondeadas 1">
            <a:hlinkClick r:id="rId3" action="ppaction://hlinksldjump"/>
            <a:extLst>
              <a:ext uri="{FF2B5EF4-FFF2-40B4-BE49-F238E27FC236}">
                <a16:creationId xmlns:a16="http://schemas.microsoft.com/office/drawing/2014/main" id="{BB3A96D5-9EA9-40BD-BE5C-07ECC95B503E}"/>
              </a:ext>
            </a:extLst>
          </p:cNvPr>
          <p:cNvSpPr/>
          <p:nvPr/>
        </p:nvSpPr>
        <p:spPr>
          <a:xfrm>
            <a:off x="1154680" y="2823294"/>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r>
              <a:rPr lang="es-ES" dirty="0"/>
              <a:t>A) Virus informático</a:t>
            </a:r>
          </a:p>
          <a:p>
            <a:pPr algn="ctr"/>
            <a:endParaRPr lang="es-CO" dirty="0"/>
          </a:p>
        </p:txBody>
      </p:sp>
      <p:sp>
        <p:nvSpPr>
          <p:cNvPr id="15" name="Rectángulo: esquinas redondeadas 14">
            <a:hlinkClick r:id="rId3" action="ppaction://hlinksldjump"/>
            <a:extLst>
              <a:ext uri="{FF2B5EF4-FFF2-40B4-BE49-F238E27FC236}">
                <a16:creationId xmlns:a16="http://schemas.microsoft.com/office/drawing/2014/main" id="{55C6ADEB-6D5E-4A34-A2B0-C581742F2234}"/>
              </a:ext>
            </a:extLst>
          </p:cNvPr>
          <p:cNvSpPr/>
          <p:nvPr/>
        </p:nvSpPr>
        <p:spPr>
          <a:xfrm>
            <a:off x="3350576" y="2823294"/>
            <a:ext cx="2089104"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 Hackeo por acceso a otros usuarios</a:t>
            </a:r>
            <a:endParaRPr lang="es-CO" dirty="0"/>
          </a:p>
        </p:txBody>
      </p:sp>
      <p:sp>
        <p:nvSpPr>
          <p:cNvPr id="16" name="Rectángulo: esquinas redondeadas 15">
            <a:hlinkClick r:id="rId3" action="ppaction://hlinksldjump"/>
            <a:extLst>
              <a:ext uri="{FF2B5EF4-FFF2-40B4-BE49-F238E27FC236}">
                <a16:creationId xmlns:a16="http://schemas.microsoft.com/office/drawing/2014/main" id="{587C6A59-2996-42A2-961F-4ADFB5B4D20A}"/>
              </a:ext>
            </a:extLst>
          </p:cNvPr>
          <p:cNvSpPr/>
          <p:nvPr/>
        </p:nvSpPr>
        <p:spPr>
          <a:xfrm>
            <a:off x="5639912" y="2823294"/>
            <a:ext cx="2235941" cy="874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 Programas que contienen troyanos o directamente un virus masivo</a:t>
            </a:r>
            <a:endParaRPr lang="es-CO" dirty="0"/>
          </a:p>
        </p:txBody>
      </p:sp>
      <p:sp>
        <p:nvSpPr>
          <p:cNvPr id="6" name="Rectángulo: esquinas redondeadas 5">
            <a:hlinkClick r:id="rId4" action="ppaction://hlinksldjump"/>
            <a:extLst>
              <a:ext uri="{FF2B5EF4-FFF2-40B4-BE49-F238E27FC236}">
                <a16:creationId xmlns:a16="http://schemas.microsoft.com/office/drawing/2014/main" id="{1C1BC422-0D68-4066-9E70-05A7DB69B0DF}"/>
              </a:ext>
            </a:extLst>
          </p:cNvPr>
          <p:cNvSpPr/>
          <p:nvPr/>
        </p:nvSpPr>
        <p:spPr>
          <a:xfrm>
            <a:off x="3397297" y="3844486"/>
            <a:ext cx="2042383" cy="867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a:p>
            <a:pPr algn="ctr"/>
            <a:r>
              <a:rPr lang="es-ES" dirty="0"/>
              <a:t>D) Todas las anteriores</a:t>
            </a:r>
          </a:p>
          <a:p>
            <a:pPr algn="ctr"/>
            <a:endParaRPr lang="es-CO" dirty="0"/>
          </a:p>
        </p:txBody>
      </p:sp>
    </p:spTree>
    <p:extLst>
      <p:ext uri="{BB962C8B-B14F-4D97-AF65-F5344CB8AC3E}">
        <p14:creationId xmlns:p14="http://schemas.microsoft.com/office/powerpoint/2010/main" val="2079931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587471"/>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Mal, sigue </a:t>
            </a:r>
            <a:r>
              <a:rPr lang="es-ES" sz="4100" dirty="0">
                <a:solidFill>
                  <a:schemeClr val="dk2"/>
                </a:solidFill>
              </a:rPr>
              <a:t>intentando </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Intentar de nuevo!</a:t>
            </a:r>
            <a:endParaRPr lang="es-CO" dirty="0"/>
          </a:p>
        </p:txBody>
      </p:sp>
      <p:pic>
        <p:nvPicPr>
          <p:cNvPr id="21510" name="Picture 6" descr="https://i.pinimg.com/564x/50/1c/2a/501c2a980e6f2bf9faebecf8c7effd9d.jpg">
            <a:extLst>
              <a:ext uri="{FF2B5EF4-FFF2-40B4-BE49-F238E27FC236}">
                <a16:creationId xmlns:a16="http://schemas.microsoft.com/office/drawing/2014/main" id="{15644B53-840C-4CC3-A423-4C6BA4E57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8924" y="1185519"/>
            <a:ext cx="1948106" cy="17963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n del Story Pin">
            <a:extLst>
              <a:ext uri="{FF2B5EF4-FFF2-40B4-BE49-F238E27FC236}">
                <a16:creationId xmlns:a16="http://schemas.microsoft.com/office/drawing/2014/main" id="{47B9D33E-D426-44F5-900F-54BD597EE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003" y="3532602"/>
            <a:ext cx="1057676" cy="111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344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f7d43608bc_0_460"/>
          <p:cNvSpPr txBox="1">
            <a:spLocks noGrp="1"/>
          </p:cNvSpPr>
          <p:nvPr>
            <p:ph type="title" idx="15"/>
          </p:nvPr>
        </p:nvSpPr>
        <p:spPr>
          <a:xfrm>
            <a:off x="760887" y="1761007"/>
            <a:ext cx="5132654" cy="1394400"/>
          </a:xfrm>
          <a:prstGeom prst="rect">
            <a:avLst/>
          </a:prstGeom>
          <a:noFill/>
          <a:ln>
            <a:noFill/>
          </a:ln>
        </p:spPr>
        <p:txBody>
          <a:bodyPr spcFirstLastPara="1" wrap="square" lIns="91425" tIns="91425" rIns="91425" bIns="91425" anchor="t" anchorCtr="0">
            <a:noAutofit/>
          </a:bodyPr>
          <a:lstStyle/>
          <a:p>
            <a:r>
              <a:rPr lang="es-ES" sz="4100" dirty="0">
                <a:solidFill>
                  <a:schemeClr val="tx1"/>
                </a:solidFill>
              </a:rPr>
              <a:t>Si se </a:t>
            </a:r>
            <a:r>
              <a:rPr lang="es-ES" sz="4100" dirty="0">
                <a:solidFill>
                  <a:schemeClr val="dk2"/>
                </a:solidFill>
              </a:rPr>
              <a:t>pudo!</a:t>
            </a:r>
            <a:endParaRPr sz="4100" dirty="0">
              <a:solidFill>
                <a:schemeClr val="dk2"/>
              </a:solidFill>
            </a:endParaRPr>
          </a:p>
        </p:txBody>
      </p:sp>
      <p:sp>
        <p:nvSpPr>
          <p:cNvPr id="7" name="Rectángulo: esquinas redondeadas 6">
            <a:hlinkClick r:id="rId3" action="ppaction://hlinksldjump"/>
            <a:extLst>
              <a:ext uri="{FF2B5EF4-FFF2-40B4-BE49-F238E27FC236}">
                <a16:creationId xmlns:a16="http://schemas.microsoft.com/office/drawing/2014/main" id="{C8A6689A-EF67-4D86-B93B-05B21624E686}"/>
              </a:ext>
            </a:extLst>
          </p:cNvPr>
          <p:cNvSpPr/>
          <p:nvPr/>
        </p:nvSpPr>
        <p:spPr>
          <a:xfrm>
            <a:off x="760887" y="3756262"/>
            <a:ext cx="2042383" cy="867678"/>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Menú</a:t>
            </a:r>
            <a:endParaRPr lang="es-CO" dirty="0"/>
          </a:p>
        </p:txBody>
      </p:sp>
      <p:pic>
        <p:nvPicPr>
          <p:cNvPr id="20482" name="Picture 2" descr="https://i.pinimg.com/564x/c2/01/f4/c201f48df1a06780faaa96b421cc65ca.jpg">
            <a:extLst>
              <a:ext uri="{FF2B5EF4-FFF2-40B4-BE49-F238E27FC236}">
                <a16:creationId xmlns:a16="http://schemas.microsoft.com/office/drawing/2014/main" id="{C06A673A-76DB-429A-8064-DD26AFD3E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071562"/>
            <a:ext cx="2220263" cy="21855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i.pinimg.com/564x/d9/6b/dc/d96bdc797572e3847f8453b7d4c7f670.jpg">
            <a:extLst>
              <a:ext uri="{FF2B5EF4-FFF2-40B4-BE49-F238E27FC236}">
                <a16:creationId xmlns:a16="http://schemas.microsoft.com/office/drawing/2014/main" id="{CBC622C7-D76E-45F9-A1DE-4D8C62A0E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487" y="3593860"/>
            <a:ext cx="1067913" cy="103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65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20000" y="963275"/>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SzPts val="1100"/>
              <a:buNone/>
            </a:pPr>
            <a:endParaRPr sz="1200" b="0" i="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SzPts val="1100"/>
              <a:buNone/>
            </a:pPr>
            <a:endParaRPr sz="1200" b="0" i="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SzPts val="1100"/>
              <a:buNone/>
            </a:pPr>
            <a:endParaRPr sz="1200" b="0" i="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600" i="1">
                <a:latin typeface="Times New Roman"/>
                <a:ea typeface="Times New Roman"/>
                <a:cs typeface="Times New Roman"/>
                <a:sym typeface="Times New Roman"/>
              </a:rPr>
              <a:t>Figura 3 </a:t>
            </a:r>
            <a:endParaRPr sz="1600">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r>
              <a:rPr lang="en" sz="1600" i="1">
                <a:solidFill>
                  <a:srgbClr val="0E2A47"/>
                </a:solidFill>
                <a:latin typeface="Times New Roman"/>
                <a:ea typeface="Times New Roman"/>
                <a:cs typeface="Times New Roman"/>
                <a:sym typeface="Times New Roman"/>
              </a:rPr>
              <a:t>Interpretación de comandos</a:t>
            </a:r>
            <a:r>
              <a:rPr lang="en" sz="1600" i="1">
                <a:solidFill>
                  <a:schemeClr val="hlink"/>
                </a:solidFill>
                <a:latin typeface="Times New Roman"/>
                <a:ea typeface="Times New Roman"/>
                <a:cs typeface="Times New Roman"/>
                <a:sym typeface="Times New Roman"/>
              </a:rPr>
              <a:t> </a:t>
            </a:r>
            <a:endParaRPr sz="1600" i="1">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endParaRPr sz="1200" b="0">
              <a:solidFill>
                <a:schemeClr val="hlink"/>
              </a:solidFill>
              <a:latin typeface="Roboto"/>
              <a:ea typeface="Roboto"/>
              <a:cs typeface="Roboto"/>
              <a:sym typeface="Roboto"/>
            </a:endParaRPr>
          </a:p>
          <a:p>
            <a:pPr marL="0" lvl="0" indent="0" algn="l" rtl="0">
              <a:lnSpc>
                <a:spcPct val="100000"/>
              </a:lnSpc>
              <a:spcBef>
                <a:spcPts val="800"/>
              </a:spcBef>
              <a:spcAft>
                <a:spcPts val="0"/>
              </a:spcAft>
              <a:buSzPts val="2800"/>
              <a:buNone/>
            </a:pPr>
            <a:endParaRPr/>
          </a:p>
        </p:txBody>
      </p:sp>
      <p:pic>
        <p:nvPicPr>
          <p:cNvPr id="581" name="Google Shape;581;p7"/>
          <p:cNvPicPr preferRelativeResize="0"/>
          <p:nvPr/>
        </p:nvPicPr>
        <p:blipFill rotWithShape="1">
          <a:blip r:embed="rId3">
            <a:alphaModFix/>
          </a:blip>
          <a:srcRect l="14213" t="13228" r="10620" b="9996"/>
          <a:stretch/>
        </p:blipFill>
        <p:spPr>
          <a:xfrm>
            <a:off x="761300" y="1745975"/>
            <a:ext cx="5868150" cy="2857775"/>
          </a:xfrm>
          <a:prstGeom prst="rect">
            <a:avLst/>
          </a:prstGeom>
          <a:noFill/>
          <a:ln>
            <a:noFill/>
          </a:ln>
        </p:spPr>
      </p:pic>
      <p:sp>
        <p:nvSpPr>
          <p:cNvPr id="582" name="Google Shape;582;p7"/>
          <p:cNvSpPr txBox="1"/>
          <p:nvPr/>
        </p:nvSpPr>
        <p:spPr>
          <a:xfrm>
            <a:off x="6807825" y="2055025"/>
            <a:ext cx="1272600" cy="23190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i="1">
                <a:solidFill>
                  <a:schemeClr val="hlink"/>
                </a:solidFill>
                <a:latin typeface="Times New Roman"/>
                <a:ea typeface="Times New Roman"/>
                <a:cs typeface="Times New Roman"/>
                <a:sym typeface="Times New Roman"/>
              </a:rPr>
              <a:t>Nota:Weitzel ,2020</a:t>
            </a:r>
            <a:r>
              <a:rPr lang="en" sz="1000" i="1">
                <a:solidFill>
                  <a:schemeClr val="hlink"/>
                </a:solidFill>
                <a:latin typeface="Times New Roman"/>
                <a:ea typeface="Times New Roman"/>
                <a:cs typeface="Times New Roman"/>
                <a:sym typeface="Times New Roman"/>
              </a:rPr>
              <a:t>  (</a:t>
            </a:r>
            <a:r>
              <a:rPr lang="en" sz="900" u="sng">
                <a:solidFill>
                  <a:srgbClr val="0563C1"/>
                </a:solidFill>
                <a:hlinkClick r:id="rId4">
                  <a:extLst>
                    <a:ext uri="{A12FA001-AC4F-418D-AE19-62706E023703}">
                      <ahyp:hlinkClr xmlns:ahyp="http://schemas.microsoft.com/office/drawing/2018/hyperlinkcolor" val="tx"/>
                    </a:ext>
                  </a:extLst>
                </a:hlinkClick>
              </a:rPr>
              <a:t>https://www.youtube.com/playlist?list=PLCl11UFjHurA4heLxEmd9yCapuE49TtUE</a:t>
            </a:r>
            <a:r>
              <a:rPr lang="en" sz="1000" i="1">
                <a:solidFill>
                  <a:schemeClr val="hlink"/>
                </a:solidFill>
                <a:latin typeface="Times New Roman"/>
                <a:ea typeface="Times New Roman"/>
                <a:cs typeface="Times New Roman"/>
                <a:sym typeface="Times New Roman"/>
              </a:rPr>
              <a:t>) </a:t>
            </a:r>
            <a:endParaRPr sz="1000">
              <a:solidFill>
                <a:schemeClr val="hlink"/>
              </a:solidFill>
              <a:latin typeface="Times New Roman"/>
              <a:ea typeface="Times New Roman"/>
              <a:cs typeface="Times New Roman"/>
              <a:sym typeface="Times New Roman"/>
            </a:endParaRPr>
          </a:p>
          <a:p>
            <a:pPr marL="0" lvl="0" indent="0" algn="l" rtl="0">
              <a:spcBef>
                <a:spcPts val="80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0E06-1D67-4334-A757-68670585ECFA}"/>
              </a:ext>
            </a:extLst>
          </p:cNvPr>
          <p:cNvSpPr>
            <a:spLocks noGrp="1"/>
          </p:cNvSpPr>
          <p:nvPr>
            <p:ph type="title"/>
          </p:nvPr>
        </p:nvSpPr>
        <p:spPr>
          <a:xfrm>
            <a:off x="720000" y="969225"/>
            <a:ext cx="7704000" cy="564300"/>
          </a:xfrm>
        </p:spPr>
        <p:txBody>
          <a:bodyPr/>
          <a:lstStyle/>
          <a:p>
            <a:r>
              <a:rPr lang="es-ES" dirty="0"/>
              <a:t>Referencias </a:t>
            </a:r>
            <a:r>
              <a:rPr lang="es-ES" dirty="0">
                <a:solidFill>
                  <a:schemeClr val="bg2"/>
                </a:solidFill>
              </a:rPr>
              <a:t>Bibliográficas</a:t>
            </a:r>
            <a:endParaRPr lang="es-CO" dirty="0">
              <a:solidFill>
                <a:schemeClr val="bg2"/>
              </a:solidFill>
            </a:endParaRPr>
          </a:p>
        </p:txBody>
      </p:sp>
      <p:sp>
        <p:nvSpPr>
          <p:cNvPr id="4" name="Rectángulo 3">
            <a:extLst>
              <a:ext uri="{FF2B5EF4-FFF2-40B4-BE49-F238E27FC236}">
                <a16:creationId xmlns:a16="http://schemas.microsoft.com/office/drawing/2014/main" id="{EA3DFCEA-AA26-4147-9FB0-1D34FCBA6107}"/>
              </a:ext>
            </a:extLst>
          </p:cNvPr>
          <p:cNvSpPr/>
          <p:nvPr/>
        </p:nvSpPr>
        <p:spPr>
          <a:xfrm>
            <a:off x="720000" y="1608278"/>
            <a:ext cx="7456204" cy="2821285"/>
          </a:xfrm>
          <a:prstGeom prst="rect">
            <a:avLst/>
          </a:prstGeom>
        </p:spPr>
        <p:txBody>
          <a:bodyPr wrap="square">
            <a:spAutoFit/>
          </a:bodyPr>
          <a:lstStyle/>
          <a:p>
            <a:pPr>
              <a:spcAft>
                <a:spcPts val="800"/>
              </a:spcAft>
            </a:pPr>
            <a:r>
              <a:rPr lang="pt-BR" sz="1200" b="1" dirty="0">
                <a:solidFill>
                  <a:schemeClr val="bg2"/>
                </a:solidFill>
                <a:latin typeface="Times New Roman" panose="02020603050405020304" pitchFamily="18" charset="0"/>
              </a:rPr>
              <a:t>(</a:t>
            </a:r>
            <a:r>
              <a:rPr lang="pt-BR" sz="1200" b="1" dirty="0" err="1">
                <a:solidFill>
                  <a:schemeClr val="bg2"/>
                </a:solidFill>
                <a:latin typeface="Times New Roman" panose="02020603050405020304" pitchFamily="18" charset="0"/>
              </a:rPr>
              <a:t>Cilsa,s.f</a:t>
            </a:r>
            <a:r>
              <a:rPr lang="pt-BR" sz="1200" b="1" dirty="0">
                <a:solidFill>
                  <a:schemeClr val="bg2"/>
                </a:solidFill>
                <a:latin typeface="Times New Roman" panose="02020603050405020304" pitchFamily="18" charset="0"/>
              </a:rPr>
              <a:t>) </a:t>
            </a:r>
            <a:r>
              <a:rPr lang="pt-BR" sz="1200" b="1" u="sng" dirty="0">
                <a:solidFill>
                  <a:srgbClr val="00B0F0"/>
                </a:solidFill>
                <a:latin typeface="Times New Roman" panose="02020603050405020304" pitchFamily="18" charset="0"/>
                <a:hlinkClick r:id="rId2">
                  <a:extLst>
                    <a:ext uri="{A12FA001-AC4F-418D-AE19-62706E023703}">
                      <ahyp:hlinkClr xmlns:ahyp="http://schemas.microsoft.com/office/drawing/2018/hyperlinkcolor" val="tx"/>
                    </a:ext>
                  </a:extLst>
                </a:hlinkClick>
              </a:rPr>
              <a:t>https://desarrollarinclusion.cilsa.org/tecnologia-inclusiva/que-es-un-sistema-operativo/</a:t>
            </a:r>
            <a:endParaRPr lang="pt-BR" sz="1200" dirty="0">
              <a:solidFill>
                <a:srgbClr val="00B0F0"/>
              </a:solidFill>
            </a:endParaRPr>
          </a:p>
          <a:p>
            <a:pPr>
              <a:spcAft>
                <a:spcPts val="800"/>
              </a:spcAft>
            </a:pPr>
            <a:r>
              <a:rPr lang="pt-BR" sz="1200" b="1" dirty="0">
                <a:solidFill>
                  <a:schemeClr val="bg2"/>
                </a:solidFill>
                <a:latin typeface="Times New Roman" panose="02020603050405020304" pitchFamily="18" charset="0"/>
              </a:rPr>
              <a:t>(Digital Ionos,2024 </a:t>
            </a:r>
            <a:r>
              <a:rPr lang="pt-BR" sz="1200" b="1" u="sng" dirty="0">
                <a:solidFill>
                  <a:srgbClr val="00B0F0"/>
                </a:solidFill>
                <a:latin typeface="Times New Roman" panose="02020603050405020304" pitchFamily="18" charset="0"/>
                <a:hlinkClick r:id="rId3">
                  <a:extLst>
                    <a:ext uri="{A12FA001-AC4F-418D-AE19-62706E023703}">
                      <ahyp:hlinkClr xmlns:ahyp="http://schemas.microsoft.com/office/drawing/2018/hyperlinkcolor" val="tx"/>
                    </a:ext>
                  </a:extLst>
                </a:hlinkClick>
              </a:rPr>
              <a:t>https://www.ionos.es/</a:t>
            </a:r>
            <a:r>
              <a:rPr lang="pt-BR" sz="1200" b="1" u="sng" dirty="0" err="1">
                <a:solidFill>
                  <a:srgbClr val="00B0F0"/>
                </a:solidFill>
                <a:latin typeface="Times New Roman" panose="02020603050405020304" pitchFamily="18" charset="0"/>
                <a:hlinkClick r:id="rId3">
                  <a:extLst>
                    <a:ext uri="{A12FA001-AC4F-418D-AE19-62706E023703}">
                      <ahyp:hlinkClr xmlns:ahyp="http://schemas.microsoft.com/office/drawing/2018/hyperlinkcolor" val="tx"/>
                    </a:ext>
                  </a:extLst>
                </a:hlinkClick>
              </a:rPr>
              <a:t>digitalguide</a:t>
            </a:r>
            <a:r>
              <a:rPr lang="pt-BR" sz="1200" b="1" u="sng" dirty="0">
                <a:solidFill>
                  <a:srgbClr val="00B0F0"/>
                </a:solidFill>
                <a:latin typeface="Times New Roman" panose="02020603050405020304" pitchFamily="18" charset="0"/>
                <a:hlinkClick r:id="rId3">
                  <a:extLst>
                    <a:ext uri="{A12FA001-AC4F-418D-AE19-62706E023703}">
                      <ahyp:hlinkClr xmlns:ahyp="http://schemas.microsoft.com/office/drawing/2018/hyperlinkcolor" val="tx"/>
                    </a:ext>
                  </a:extLst>
                </a:hlinkClick>
              </a:rPr>
              <a:t>/servidores/know-how/sistemas-de-</a:t>
            </a:r>
            <a:r>
              <a:rPr lang="pt-BR" sz="1200" b="1" u="sng" dirty="0" err="1">
                <a:solidFill>
                  <a:srgbClr val="00B0F0"/>
                </a:solidFill>
                <a:latin typeface="Times New Roman" panose="02020603050405020304" pitchFamily="18" charset="0"/>
                <a:hlinkClick r:id="rId3">
                  <a:extLst>
                    <a:ext uri="{A12FA001-AC4F-418D-AE19-62706E023703}">
                      <ahyp:hlinkClr xmlns:ahyp="http://schemas.microsoft.com/office/drawing/2018/hyperlinkcolor" val="tx"/>
                    </a:ext>
                  </a:extLst>
                </a:hlinkClick>
              </a:rPr>
              <a:t>archivos</a:t>
            </a:r>
            <a:r>
              <a:rPr lang="pt-BR" sz="1200" b="1" u="sng" dirty="0">
                <a:solidFill>
                  <a:srgbClr val="00B0F0"/>
                </a:solidFill>
                <a:latin typeface="Times New Roman" panose="02020603050405020304" pitchFamily="18" charset="0"/>
                <a:hlinkClick r:id="rId3">
                  <a:extLst>
                    <a:ext uri="{A12FA001-AC4F-418D-AE19-62706E023703}">
                      <ahyp:hlinkClr xmlns:ahyp="http://schemas.microsoft.com/office/drawing/2018/hyperlinkcolor" val="tx"/>
                    </a:ext>
                  </a:extLst>
                </a:hlinkClick>
              </a:rPr>
              <a:t>/</a:t>
            </a:r>
            <a:r>
              <a:rPr lang="pt-BR" sz="1200" b="1" dirty="0">
                <a:solidFill>
                  <a:srgbClr val="00B0F0"/>
                </a:solidFill>
                <a:latin typeface="Times New Roman" panose="02020603050405020304" pitchFamily="18" charset="0"/>
              </a:rPr>
              <a:t>)</a:t>
            </a:r>
            <a:endParaRPr lang="pt-BR" sz="1200" dirty="0">
              <a:solidFill>
                <a:srgbClr val="00B0F0"/>
              </a:solidFill>
            </a:endParaRPr>
          </a:p>
          <a:p>
            <a:pPr>
              <a:spcAft>
                <a:spcPts val="800"/>
              </a:spcAft>
            </a:pPr>
            <a:r>
              <a:rPr lang="pt-BR" sz="1200" b="1" dirty="0">
                <a:solidFill>
                  <a:schemeClr val="bg2"/>
                </a:solidFill>
                <a:latin typeface="Times New Roman" panose="02020603050405020304" pitchFamily="18" charset="0"/>
              </a:rPr>
              <a:t>(Concepto,2023) </a:t>
            </a:r>
            <a:r>
              <a:rPr lang="pt-BR" sz="1200" b="1" u="sng" dirty="0">
                <a:solidFill>
                  <a:srgbClr val="00B0F0"/>
                </a:solidFill>
                <a:latin typeface="Times New Roman" panose="02020603050405020304" pitchFamily="18" charset="0"/>
                <a:hlinkClick r:id="rId4">
                  <a:extLst>
                    <a:ext uri="{A12FA001-AC4F-418D-AE19-62706E023703}">
                      <ahyp:hlinkClr xmlns:ahyp="http://schemas.microsoft.com/office/drawing/2018/hyperlinkcolor" val="tx"/>
                    </a:ext>
                  </a:extLst>
                </a:hlinkClick>
              </a:rPr>
              <a:t>https://concepto.de/archivo-informatico/</a:t>
            </a:r>
            <a:endParaRPr lang="pt-BR" sz="1200" dirty="0">
              <a:solidFill>
                <a:srgbClr val="00B0F0"/>
              </a:solidFill>
            </a:endParaRPr>
          </a:p>
          <a:p>
            <a:pPr>
              <a:spcAft>
                <a:spcPts val="800"/>
              </a:spcAft>
            </a:pPr>
            <a:r>
              <a:rPr lang="pt-BR" sz="1200" b="1" dirty="0">
                <a:solidFill>
                  <a:schemeClr val="bg2"/>
                </a:solidFill>
                <a:latin typeface="Times New Roman" panose="02020603050405020304" pitchFamily="18" charset="0"/>
              </a:rPr>
              <a:t>(</a:t>
            </a:r>
            <a:r>
              <a:rPr lang="pt-BR" sz="1200" b="1" dirty="0" err="1">
                <a:solidFill>
                  <a:schemeClr val="bg2"/>
                </a:solidFill>
                <a:latin typeface="Times New Roman" panose="02020603050405020304" pitchFamily="18" charset="0"/>
              </a:rPr>
              <a:t>Puig,s.f</a:t>
            </a:r>
            <a:r>
              <a:rPr lang="pt-BR" sz="1200" b="1" dirty="0">
                <a:solidFill>
                  <a:srgbClr val="00B0F0"/>
                </a:solidFill>
                <a:latin typeface="Times New Roman" panose="02020603050405020304" pitchFamily="18" charset="0"/>
              </a:rPr>
              <a:t>) </a:t>
            </a:r>
            <a:r>
              <a:rPr lang="pt-BR" sz="1200" b="1" u="sng" dirty="0">
                <a:solidFill>
                  <a:srgbClr val="00B0F0"/>
                </a:solidFill>
                <a:latin typeface="Times New Roman" panose="02020603050405020304" pitchFamily="18" charset="0"/>
                <a:hlinkClick r:id="rId5">
                  <a:extLst>
                    <a:ext uri="{A12FA001-AC4F-418D-AE19-62706E023703}">
                      <ahyp:hlinkClr xmlns:ahyp="http://schemas.microsoft.com/office/drawing/2018/hyperlinkcolor" val="tx"/>
                    </a:ext>
                  </a:extLst>
                </a:hlinkClick>
              </a:rPr>
              <a:t>https://elpuig.xeill.net/Members/vcarceler/c1/didactica/apuntes/ud3/na3</a:t>
            </a:r>
            <a:endParaRPr lang="pt-BR" sz="1200" dirty="0">
              <a:solidFill>
                <a:srgbClr val="00B0F0"/>
              </a:solidFill>
            </a:endParaRPr>
          </a:p>
          <a:p>
            <a:pPr>
              <a:spcAft>
                <a:spcPts val="800"/>
              </a:spcAft>
            </a:pPr>
            <a:r>
              <a:rPr lang="pt-BR" sz="1200" b="1" dirty="0">
                <a:solidFill>
                  <a:schemeClr val="bg2"/>
                </a:solidFill>
                <a:latin typeface="Times New Roman" panose="02020603050405020304" pitchFamily="18" charset="0"/>
              </a:rPr>
              <a:t>(Digital Ionos,2024) </a:t>
            </a:r>
            <a:r>
              <a:rPr lang="pt-BR" sz="1200" b="1" u="sng" dirty="0">
                <a:solidFill>
                  <a:srgbClr val="00B0F0"/>
                </a:solidFill>
                <a:latin typeface="Times New Roman" panose="02020603050405020304" pitchFamily="18" charset="0"/>
                <a:hlinkClick r:id="rId6">
                  <a:extLst>
                    <a:ext uri="{A12FA001-AC4F-418D-AE19-62706E023703}">
                      <ahyp:hlinkClr xmlns:ahyp="http://schemas.microsoft.com/office/drawing/2018/hyperlinkcolor" val="tx"/>
                    </a:ext>
                  </a:extLst>
                </a:hlinkClick>
              </a:rPr>
              <a:t>https://www.ionos.es/digitalguide/servidores/know-how/que-es-el-kernel/</a:t>
            </a:r>
            <a:endParaRPr lang="pt-BR" sz="1200" dirty="0">
              <a:solidFill>
                <a:srgbClr val="00B0F0"/>
              </a:solidFill>
            </a:endParaRPr>
          </a:p>
          <a:p>
            <a:pPr>
              <a:spcAft>
                <a:spcPts val="800"/>
              </a:spcAft>
            </a:pPr>
            <a:r>
              <a:rPr lang="pt-BR" sz="1200" b="1" dirty="0">
                <a:latin typeface="Times New Roman" panose="02020603050405020304" pitchFamily="18" charset="0"/>
              </a:rPr>
              <a:t> </a:t>
            </a:r>
            <a:r>
              <a:rPr lang="pt-BR" sz="1200" b="1" dirty="0">
                <a:solidFill>
                  <a:schemeClr val="bg2"/>
                </a:solidFill>
                <a:latin typeface="Times New Roman" panose="02020603050405020304" pitchFamily="18" charset="0"/>
              </a:rPr>
              <a:t>(</a:t>
            </a:r>
            <a:r>
              <a:rPr lang="pt-BR" sz="1200" b="1" dirty="0" err="1">
                <a:solidFill>
                  <a:schemeClr val="bg2"/>
                </a:solidFill>
                <a:latin typeface="Times New Roman" panose="02020603050405020304" pitchFamily="18" charset="0"/>
              </a:rPr>
              <a:t>Psicologiaymente</a:t>
            </a:r>
            <a:r>
              <a:rPr lang="pt-BR" sz="1200" b="1" dirty="0">
                <a:solidFill>
                  <a:schemeClr val="bg2"/>
                </a:solidFill>
                <a:latin typeface="Times New Roman" panose="02020603050405020304" pitchFamily="18" charset="0"/>
              </a:rPr>
              <a:t>, </a:t>
            </a:r>
            <a:r>
              <a:rPr lang="pt-BR" sz="1200" b="1" dirty="0" err="1">
                <a:solidFill>
                  <a:schemeClr val="bg2"/>
                </a:solidFill>
                <a:latin typeface="Times New Roman" panose="02020603050405020304" pitchFamily="18" charset="0"/>
              </a:rPr>
              <a:t>Rubio</a:t>
            </a:r>
            <a:r>
              <a:rPr lang="pt-BR" sz="1200" b="1" dirty="0">
                <a:latin typeface="Times New Roman" panose="02020603050405020304" pitchFamily="18" charset="0"/>
              </a:rPr>
              <a:t>, </a:t>
            </a:r>
            <a:r>
              <a:rPr lang="pt-BR" sz="1200" b="1" dirty="0">
                <a:solidFill>
                  <a:srgbClr val="00B0F0"/>
                </a:solidFill>
                <a:latin typeface="Times New Roman" panose="02020603050405020304" pitchFamily="18" charset="0"/>
              </a:rPr>
              <a:t>2020 </a:t>
            </a:r>
            <a:r>
              <a:rPr lang="pt-BR" sz="1200" b="1" u="sng" dirty="0">
                <a:solidFill>
                  <a:srgbClr val="00B0F0"/>
                </a:solidFill>
                <a:latin typeface="Times New Roman" panose="02020603050405020304" pitchFamily="18" charset="0"/>
                <a:hlinkClick r:id="rId7">
                  <a:extLst>
                    <a:ext uri="{A12FA001-AC4F-418D-AE19-62706E023703}">
                      <ahyp:hlinkClr xmlns:ahyp="http://schemas.microsoft.com/office/drawing/2018/hyperlinkcolor" val="tx"/>
                    </a:ext>
                  </a:extLst>
                </a:hlinkClick>
              </a:rPr>
              <a:t>https://psicologiaymente.com/</a:t>
            </a:r>
            <a:r>
              <a:rPr lang="pt-BR" sz="1200" b="1" u="sng" dirty="0" err="1">
                <a:solidFill>
                  <a:srgbClr val="00B0F0"/>
                </a:solidFill>
                <a:latin typeface="Times New Roman" panose="02020603050405020304" pitchFamily="18" charset="0"/>
                <a:hlinkClick r:id="rId7">
                  <a:extLst>
                    <a:ext uri="{A12FA001-AC4F-418D-AE19-62706E023703}">
                      <ahyp:hlinkClr xmlns:ahyp="http://schemas.microsoft.com/office/drawing/2018/hyperlinkcolor" val="tx"/>
                    </a:ext>
                  </a:extLst>
                </a:hlinkClick>
              </a:rPr>
              <a:t>miscelanea</a:t>
            </a:r>
            <a:r>
              <a:rPr lang="pt-BR" sz="1200" b="1" u="sng" dirty="0">
                <a:solidFill>
                  <a:srgbClr val="00B0F0"/>
                </a:solidFill>
                <a:latin typeface="Times New Roman" panose="02020603050405020304" pitchFamily="18" charset="0"/>
                <a:hlinkClick r:id="rId7">
                  <a:extLst>
                    <a:ext uri="{A12FA001-AC4F-418D-AE19-62706E023703}">
                      <ahyp:hlinkClr xmlns:ahyp="http://schemas.microsoft.com/office/drawing/2018/hyperlinkcolor" val="tx"/>
                    </a:ext>
                  </a:extLst>
                </a:hlinkClick>
              </a:rPr>
              <a:t>/funciones-sistema-operativo</a:t>
            </a:r>
            <a:r>
              <a:rPr lang="pt-BR" sz="1200" b="1" dirty="0">
                <a:latin typeface="Times New Roman" panose="02020603050405020304" pitchFamily="18" charset="0"/>
              </a:rPr>
              <a:t>)</a:t>
            </a:r>
            <a:endParaRPr lang="pt-BR" sz="1200" dirty="0"/>
          </a:p>
          <a:p>
            <a:pPr>
              <a:spcAft>
                <a:spcPts val="800"/>
              </a:spcAft>
            </a:pPr>
            <a:r>
              <a:rPr lang="pt-BR" sz="1200" b="1" dirty="0">
                <a:solidFill>
                  <a:schemeClr val="bg2"/>
                </a:solidFill>
                <a:latin typeface="Times New Roman" panose="02020603050405020304" pitchFamily="18" charset="0"/>
              </a:rPr>
              <a:t>(Concepto,</a:t>
            </a:r>
            <a:r>
              <a:rPr lang="pt-BR" sz="1200" b="1" dirty="0">
                <a:solidFill>
                  <a:srgbClr val="00B0F0"/>
                </a:solidFill>
                <a:latin typeface="Times New Roman" panose="02020603050405020304" pitchFamily="18" charset="0"/>
              </a:rPr>
              <a:t>2024 </a:t>
            </a:r>
            <a:r>
              <a:rPr lang="pt-BR" sz="1200" b="1" u="sng" dirty="0">
                <a:solidFill>
                  <a:srgbClr val="00B0F0"/>
                </a:solidFill>
                <a:latin typeface="Times New Roman" panose="02020603050405020304" pitchFamily="18" charset="0"/>
                <a:hlinkClick r:id="rId8">
                  <a:extLst>
                    <a:ext uri="{A12FA001-AC4F-418D-AE19-62706E023703}">
                      <ahyp:hlinkClr xmlns:ahyp="http://schemas.microsoft.com/office/drawing/2018/hyperlinkcolor" val="tx"/>
                    </a:ext>
                  </a:extLst>
                </a:hlinkClick>
              </a:rPr>
              <a:t>https://concepto.de/sistema-operativo/</a:t>
            </a:r>
            <a:r>
              <a:rPr lang="pt-BR" sz="1200" b="1" dirty="0">
                <a:solidFill>
                  <a:srgbClr val="00B0F0"/>
                </a:solidFill>
                <a:latin typeface="Times New Roman" panose="02020603050405020304" pitchFamily="18" charset="0"/>
              </a:rPr>
              <a:t>)</a:t>
            </a:r>
            <a:endParaRPr lang="pt-BR" sz="1200" dirty="0">
              <a:solidFill>
                <a:srgbClr val="00B0F0"/>
              </a:solidFill>
            </a:endParaRPr>
          </a:p>
          <a:p>
            <a:pPr>
              <a:spcAft>
                <a:spcPts val="800"/>
              </a:spcAft>
            </a:pPr>
            <a:r>
              <a:rPr lang="pt-BR" sz="1200" b="1" dirty="0">
                <a:solidFill>
                  <a:schemeClr val="bg2"/>
                </a:solidFill>
                <a:latin typeface="Times New Roman" panose="02020603050405020304" pitchFamily="18" charset="0"/>
              </a:rPr>
              <a:t>(Etece,2023</a:t>
            </a:r>
            <a:r>
              <a:rPr lang="pt-BR" sz="1200" b="1" dirty="0">
                <a:solidFill>
                  <a:srgbClr val="00B0F0"/>
                </a:solidFill>
                <a:latin typeface="Times New Roman" panose="02020603050405020304" pitchFamily="18" charset="0"/>
              </a:rPr>
              <a:t>, </a:t>
            </a:r>
            <a:r>
              <a:rPr lang="pt-BR" sz="1200" b="1" u="sng" dirty="0">
                <a:solidFill>
                  <a:srgbClr val="00B0F0"/>
                </a:solidFill>
                <a:latin typeface="Times New Roman" panose="02020603050405020304" pitchFamily="18" charset="0"/>
                <a:hlinkClick r:id="rId9">
                  <a:extLst>
                    <a:ext uri="{A12FA001-AC4F-418D-AE19-62706E023703}">
                      <ahyp:hlinkClr xmlns:ahyp="http://schemas.microsoft.com/office/drawing/2018/hyperlinkcolor" val="tx"/>
                    </a:ext>
                  </a:extLst>
                </a:hlinkClick>
              </a:rPr>
              <a:t>https://humanidades.com/sistema-operativo-</a:t>
            </a:r>
            <a:r>
              <a:rPr lang="pt-BR" sz="1200" b="1" u="sng" dirty="0" err="1">
                <a:solidFill>
                  <a:srgbClr val="00B0F0"/>
                </a:solidFill>
                <a:latin typeface="Times New Roman" panose="02020603050405020304" pitchFamily="18" charset="0"/>
                <a:hlinkClick r:id="rId9">
                  <a:extLst>
                    <a:ext uri="{A12FA001-AC4F-418D-AE19-62706E023703}">
                      <ahyp:hlinkClr xmlns:ahyp="http://schemas.microsoft.com/office/drawing/2018/hyperlinkcolor" val="tx"/>
                    </a:ext>
                  </a:extLst>
                </a:hlinkClick>
              </a:rPr>
              <a:t>windows</a:t>
            </a:r>
            <a:r>
              <a:rPr lang="pt-BR" sz="1200" b="1" u="sng" dirty="0">
                <a:solidFill>
                  <a:srgbClr val="00B0F0"/>
                </a:solidFill>
                <a:latin typeface="Times New Roman" panose="02020603050405020304" pitchFamily="18" charset="0"/>
                <a:hlinkClick r:id="rId9">
                  <a:extLst>
                    <a:ext uri="{A12FA001-AC4F-418D-AE19-62706E023703}">
                      <ahyp:hlinkClr xmlns:ahyp="http://schemas.microsoft.com/office/drawing/2018/hyperlinkcolor" val="tx"/>
                    </a:ext>
                  </a:extLst>
                </a:hlinkClick>
              </a:rPr>
              <a:t>/</a:t>
            </a:r>
            <a:r>
              <a:rPr lang="pt-BR" sz="1200" b="1" dirty="0">
                <a:solidFill>
                  <a:srgbClr val="00B0F0"/>
                </a:solidFill>
                <a:latin typeface="Times New Roman" panose="02020603050405020304" pitchFamily="18" charset="0"/>
              </a:rPr>
              <a:t>)</a:t>
            </a:r>
            <a:endParaRPr lang="pt-BR" sz="1200" dirty="0">
              <a:solidFill>
                <a:srgbClr val="00B0F0"/>
              </a:solidFill>
            </a:endParaRPr>
          </a:p>
          <a:p>
            <a:br>
              <a:rPr lang="pt-BR" dirty="0"/>
            </a:br>
            <a:endParaRPr lang="es-CO" dirty="0"/>
          </a:p>
        </p:txBody>
      </p:sp>
    </p:spTree>
    <p:extLst>
      <p:ext uri="{BB962C8B-B14F-4D97-AF65-F5344CB8AC3E}">
        <p14:creationId xmlns:p14="http://schemas.microsoft.com/office/powerpoint/2010/main" val="2379242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0E06-1D67-4334-A757-68670585ECFA}"/>
              </a:ext>
            </a:extLst>
          </p:cNvPr>
          <p:cNvSpPr>
            <a:spLocks noGrp="1"/>
          </p:cNvSpPr>
          <p:nvPr>
            <p:ph type="title"/>
          </p:nvPr>
        </p:nvSpPr>
        <p:spPr>
          <a:xfrm>
            <a:off x="720000" y="969225"/>
            <a:ext cx="7704000" cy="564300"/>
          </a:xfrm>
        </p:spPr>
        <p:txBody>
          <a:bodyPr/>
          <a:lstStyle/>
          <a:p>
            <a:r>
              <a:rPr lang="es-ES" dirty="0"/>
              <a:t>Referencias </a:t>
            </a:r>
            <a:r>
              <a:rPr lang="es-ES" dirty="0">
                <a:solidFill>
                  <a:schemeClr val="bg2"/>
                </a:solidFill>
              </a:rPr>
              <a:t>Bibliográficas 2</a:t>
            </a:r>
            <a:endParaRPr lang="es-CO" dirty="0">
              <a:solidFill>
                <a:schemeClr val="bg2"/>
              </a:solidFill>
            </a:endParaRPr>
          </a:p>
        </p:txBody>
      </p:sp>
      <p:sp>
        <p:nvSpPr>
          <p:cNvPr id="4" name="Rectángulo 3">
            <a:extLst>
              <a:ext uri="{FF2B5EF4-FFF2-40B4-BE49-F238E27FC236}">
                <a16:creationId xmlns:a16="http://schemas.microsoft.com/office/drawing/2014/main" id="{EA3DFCEA-AA26-4147-9FB0-1D34FCBA6107}"/>
              </a:ext>
            </a:extLst>
          </p:cNvPr>
          <p:cNvSpPr/>
          <p:nvPr/>
        </p:nvSpPr>
        <p:spPr>
          <a:xfrm>
            <a:off x="720000" y="1608278"/>
            <a:ext cx="7456204" cy="523220"/>
          </a:xfrm>
          <a:prstGeom prst="rect">
            <a:avLst/>
          </a:prstGeom>
        </p:spPr>
        <p:txBody>
          <a:bodyPr wrap="square">
            <a:spAutoFit/>
          </a:bodyPr>
          <a:lstStyle/>
          <a:p>
            <a:br>
              <a:rPr lang="pt-BR" dirty="0"/>
            </a:br>
            <a:endParaRPr lang="es-CO" dirty="0"/>
          </a:p>
        </p:txBody>
      </p:sp>
      <p:sp>
        <p:nvSpPr>
          <p:cNvPr id="3" name="Rectángulo 2">
            <a:extLst>
              <a:ext uri="{FF2B5EF4-FFF2-40B4-BE49-F238E27FC236}">
                <a16:creationId xmlns:a16="http://schemas.microsoft.com/office/drawing/2014/main" id="{01243CC0-A34A-47AC-A1DE-06A0DDDB46C7}"/>
              </a:ext>
            </a:extLst>
          </p:cNvPr>
          <p:cNvSpPr/>
          <p:nvPr/>
        </p:nvSpPr>
        <p:spPr>
          <a:xfrm>
            <a:off x="614050" y="1451205"/>
            <a:ext cx="7915900" cy="3559949"/>
          </a:xfrm>
          <a:prstGeom prst="rect">
            <a:avLst/>
          </a:prstGeom>
        </p:spPr>
        <p:txBody>
          <a:bodyPr wrap="square">
            <a:spAutoFit/>
          </a:bodyPr>
          <a:lstStyle/>
          <a:p>
            <a:pPr>
              <a:spcAft>
                <a:spcPts val="800"/>
              </a:spcAft>
            </a:pPr>
            <a:r>
              <a:rPr lang="es-CO" sz="1200" b="1" dirty="0">
                <a:solidFill>
                  <a:schemeClr val="bg2"/>
                </a:solidFill>
                <a:latin typeface="Times New Roman" panose="02020603050405020304" pitchFamily="18" charset="0"/>
              </a:rPr>
              <a:t>(Concepto,2024 </a:t>
            </a:r>
            <a:r>
              <a:rPr lang="es-CO" sz="1200" b="1" u="sng" dirty="0">
                <a:solidFill>
                  <a:srgbClr val="00B0F0"/>
                </a:solidFill>
                <a:latin typeface="Times New Roman" panose="02020603050405020304" pitchFamily="18" charset="0"/>
                <a:hlinkClick r:id="rId2">
                  <a:extLst>
                    <a:ext uri="{A12FA001-AC4F-418D-AE19-62706E023703}">
                      <ahyp:hlinkClr xmlns:ahyp="http://schemas.microsoft.com/office/drawing/2018/hyperlinkcolor" val="tx"/>
                    </a:ext>
                  </a:extLst>
                </a:hlinkClick>
              </a:rPr>
              <a:t>https://concepto.de/ms-dos/#:~:text=El%20MS%2DDOS%20fue%20creado,perteneciente%20a%20Seattle%20Computer%20Products</a:t>
            </a:r>
            <a:r>
              <a:rPr lang="es-CO" sz="1200" b="1" dirty="0">
                <a:solidFill>
                  <a:srgbClr val="00B0F0"/>
                </a:solidFill>
                <a:latin typeface="Times New Roman" panose="02020603050405020304" pitchFamily="18" charset="0"/>
              </a:rPr>
              <a:t>.)</a:t>
            </a:r>
            <a:endParaRPr lang="es-CO" sz="1200" dirty="0">
              <a:solidFill>
                <a:srgbClr val="00B0F0"/>
              </a:solidFill>
            </a:endParaRPr>
          </a:p>
          <a:p>
            <a:pPr>
              <a:spcAft>
                <a:spcPts val="800"/>
              </a:spcAft>
            </a:pPr>
            <a:r>
              <a:rPr lang="es-CO" sz="1200" b="1" dirty="0">
                <a:solidFill>
                  <a:schemeClr val="bg2"/>
                </a:solidFill>
                <a:latin typeface="Times New Roman" panose="02020603050405020304" pitchFamily="18" charset="0"/>
              </a:rPr>
              <a:t>(Porto,2023, </a:t>
            </a:r>
            <a:r>
              <a:rPr lang="es-CO" sz="1200" b="1" u="sng" dirty="0">
                <a:solidFill>
                  <a:srgbClr val="00B0F0"/>
                </a:solidFill>
                <a:latin typeface="Times New Roman" panose="02020603050405020304" pitchFamily="18" charset="0"/>
                <a:hlinkClick r:id="rId3">
                  <a:extLst>
                    <a:ext uri="{A12FA001-AC4F-418D-AE19-62706E023703}">
                      <ahyp:hlinkClr xmlns:ahyp="http://schemas.microsoft.com/office/drawing/2018/hyperlinkcolor" val="tx"/>
                    </a:ext>
                  </a:extLst>
                </a:hlinkClick>
              </a:rPr>
              <a:t>https://definicion.de/ms-dos/</a:t>
            </a:r>
            <a:r>
              <a:rPr lang="es-CO" sz="1200" b="1" dirty="0">
                <a:solidFill>
                  <a:srgbClr val="00B0F0"/>
                </a:solidFill>
                <a:latin typeface="Times New Roman" panose="02020603050405020304" pitchFamily="18" charset="0"/>
              </a:rPr>
              <a:t>)</a:t>
            </a:r>
            <a:endParaRPr lang="es-CO" sz="1200" dirty="0">
              <a:solidFill>
                <a:srgbClr val="00B0F0"/>
              </a:solidFill>
            </a:endParaRPr>
          </a:p>
          <a:p>
            <a:pPr>
              <a:spcAft>
                <a:spcPts val="800"/>
              </a:spcAft>
            </a:pPr>
            <a:r>
              <a:rPr lang="es-CO" sz="1200" b="1" dirty="0">
                <a:solidFill>
                  <a:schemeClr val="bg2"/>
                </a:solidFill>
                <a:latin typeface="Times New Roman" panose="02020603050405020304" pitchFamily="18" charset="0"/>
              </a:rPr>
              <a:t>(</a:t>
            </a:r>
            <a:r>
              <a:rPr lang="es-CO" sz="1200" b="1" dirty="0" err="1">
                <a:solidFill>
                  <a:schemeClr val="bg2"/>
                </a:solidFill>
                <a:latin typeface="Times New Roman" panose="02020603050405020304" pitchFamily="18" charset="0"/>
              </a:rPr>
              <a:t>GCFglobal,s.f</a:t>
            </a:r>
            <a:r>
              <a:rPr lang="es-CO" sz="1200" b="1" dirty="0">
                <a:solidFill>
                  <a:srgbClr val="00B0F0"/>
                </a:solidFill>
                <a:latin typeface="Times New Roman" panose="02020603050405020304" pitchFamily="18" charset="0"/>
              </a:rPr>
              <a:t>. </a:t>
            </a:r>
            <a:r>
              <a:rPr lang="es-CO" sz="1200" b="1" u="sng" dirty="0">
                <a:solidFill>
                  <a:srgbClr val="00B0F0"/>
                </a:solidFill>
                <a:latin typeface="Times New Roman" panose="02020603050405020304" pitchFamily="18" charset="0"/>
                <a:hlinkClick r:id="rId4">
                  <a:extLst>
                    <a:ext uri="{A12FA001-AC4F-418D-AE19-62706E023703}">
                      <ahyp:hlinkClr xmlns:ahyp="http://schemas.microsoft.com/office/drawing/2018/hyperlinkcolor" val="tx"/>
                    </a:ext>
                  </a:extLst>
                </a:hlinkClick>
              </a:rPr>
              <a:t>https://edu.gcfglobal.org/es/informatica-basica/sistemas-operativos-la-familia-unix/1/</a:t>
            </a:r>
            <a:r>
              <a:rPr lang="es-CO" sz="1200" b="1" dirty="0">
                <a:solidFill>
                  <a:srgbClr val="00B0F0"/>
                </a:solidFill>
                <a:latin typeface="Times New Roman" panose="02020603050405020304" pitchFamily="18" charset="0"/>
              </a:rPr>
              <a:t>)</a:t>
            </a:r>
            <a:endParaRPr lang="es-CO" sz="1200" dirty="0">
              <a:solidFill>
                <a:srgbClr val="00B0F0"/>
              </a:solidFill>
            </a:endParaRPr>
          </a:p>
          <a:p>
            <a:pPr>
              <a:spcAft>
                <a:spcPts val="800"/>
              </a:spcAft>
            </a:pPr>
            <a:r>
              <a:rPr lang="es-CO" sz="1200" b="1" dirty="0">
                <a:solidFill>
                  <a:schemeClr val="bg2"/>
                </a:solidFill>
                <a:latin typeface="Times New Roman" panose="02020603050405020304" pitchFamily="18" charset="0"/>
              </a:rPr>
              <a:t>(fycorp,2020 </a:t>
            </a:r>
            <a:r>
              <a:rPr lang="es-CO" sz="1200" b="1" u="sng" dirty="0">
                <a:solidFill>
                  <a:srgbClr val="00B0F0"/>
                </a:solidFill>
                <a:latin typeface="Times New Roman" panose="02020603050405020304" pitchFamily="18" charset="0"/>
                <a:hlinkClick r:id="rId5">
                  <a:extLst>
                    <a:ext uri="{A12FA001-AC4F-418D-AE19-62706E023703}">
                      <ahyp:hlinkClr xmlns:ahyp="http://schemas.microsoft.com/office/drawing/2018/hyperlinkcolor" val="tx"/>
                    </a:ext>
                  </a:extLst>
                </a:hlinkClick>
              </a:rPr>
              <a:t>https://www.fyccorp.com/articulo-unix:-la-simplicidad-del-ingenio#:~:text=Unix%2C%20se%20caracteriza%20por%20ser,que%20puede%20mantener%20varios%20procesos</a:t>
            </a:r>
            <a:r>
              <a:rPr lang="es-CO" sz="1200" b="1" dirty="0">
                <a:solidFill>
                  <a:srgbClr val="00B0F0"/>
                </a:solidFill>
                <a:latin typeface="Times New Roman" panose="02020603050405020304" pitchFamily="18" charset="0"/>
              </a:rPr>
              <a:t>)</a:t>
            </a:r>
            <a:endParaRPr lang="es-CO" sz="1200" dirty="0">
              <a:solidFill>
                <a:srgbClr val="00B0F0"/>
              </a:solidFill>
            </a:endParaRPr>
          </a:p>
          <a:p>
            <a:pPr>
              <a:spcAft>
                <a:spcPts val="800"/>
              </a:spcAft>
            </a:pPr>
            <a:r>
              <a:rPr lang="es-CO" sz="1200" b="1" dirty="0">
                <a:solidFill>
                  <a:schemeClr val="bg2"/>
                </a:solidFill>
                <a:latin typeface="Times New Roman" panose="02020603050405020304" pitchFamily="18" charset="0"/>
              </a:rPr>
              <a:t>(K-</a:t>
            </a:r>
            <a:r>
              <a:rPr lang="es-CO" sz="1200" b="1" dirty="0" err="1">
                <a:solidFill>
                  <a:schemeClr val="bg2"/>
                </a:solidFill>
                <a:latin typeface="Times New Roman" panose="02020603050405020304" pitchFamily="18" charset="0"/>
              </a:rPr>
              <a:t>tuin</a:t>
            </a:r>
            <a:r>
              <a:rPr lang="es-CO" sz="1200" b="1" dirty="0">
                <a:solidFill>
                  <a:schemeClr val="bg2"/>
                </a:solidFill>
                <a:latin typeface="Times New Roman" panose="02020603050405020304" pitchFamily="18" charset="0"/>
              </a:rPr>
              <a:t>, 2024 </a:t>
            </a:r>
            <a:r>
              <a:rPr lang="es-CO" sz="1200" b="1" u="sng" dirty="0">
                <a:solidFill>
                  <a:srgbClr val="00B0F0"/>
                </a:solidFill>
                <a:latin typeface="Times New Roman" panose="02020603050405020304" pitchFamily="18" charset="0"/>
                <a:hlinkClick r:id="rId6">
                  <a:extLst>
                    <a:ext uri="{A12FA001-AC4F-418D-AE19-62706E023703}">
                      <ahyp:hlinkClr xmlns:ahyp="http://schemas.microsoft.com/office/drawing/2018/hyperlinkcolor" val="tx"/>
                    </a:ext>
                  </a:extLst>
                </a:hlinkClick>
              </a:rPr>
              <a:t>https://www.k-tuin.com/blog/historia-evolucion-mac-macintosh</a:t>
            </a:r>
            <a:r>
              <a:rPr lang="es-CO" sz="1200" b="1" dirty="0">
                <a:solidFill>
                  <a:srgbClr val="00B0F0"/>
                </a:solidFill>
                <a:latin typeface="Times New Roman" panose="02020603050405020304" pitchFamily="18" charset="0"/>
              </a:rPr>
              <a:t>)</a:t>
            </a:r>
            <a:endParaRPr lang="es-CO" sz="1200" dirty="0">
              <a:solidFill>
                <a:srgbClr val="00B0F0"/>
              </a:solidFill>
            </a:endParaRPr>
          </a:p>
          <a:p>
            <a:pPr>
              <a:spcAft>
                <a:spcPts val="800"/>
              </a:spcAft>
            </a:pPr>
            <a:r>
              <a:rPr lang="es-CO" sz="1200" b="1" dirty="0">
                <a:solidFill>
                  <a:schemeClr val="bg2"/>
                </a:solidFill>
                <a:latin typeface="Times New Roman" panose="02020603050405020304" pitchFamily="18" charset="0"/>
              </a:rPr>
              <a:t>(Mac center,2023 </a:t>
            </a:r>
            <a:r>
              <a:rPr lang="es-CO" sz="1200" b="1" u="sng" dirty="0">
                <a:solidFill>
                  <a:srgbClr val="00B0F0"/>
                </a:solidFill>
                <a:latin typeface="Times New Roman" panose="02020603050405020304" pitchFamily="18" charset="0"/>
                <a:hlinkClick r:id="rId7">
                  <a:extLst>
                    <a:ext uri="{A12FA001-AC4F-418D-AE19-62706E023703}">
                      <ahyp:hlinkClr xmlns:ahyp="http://schemas.microsoft.com/office/drawing/2018/hyperlinkcolor" val="tx"/>
                    </a:ext>
                  </a:extLst>
                </a:hlinkClick>
              </a:rPr>
              <a:t>https://mac-center.com/blogs/mac-center/macos-que-es-y-como-funciona</a:t>
            </a:r>
            <a:r>
              <a:rPr lang="es-CO" sz="1200" b="1" dirty="0">
                <a:solidFill>
                  <a:srgbClr val="00B0F0"/>
                </a:solidFill>
                <a:latin typeface="Times New Roman" panose="02020603050405020304" pitchFamily="18" charset="0"/>
              </a:rPr>
              <a:t>)</a:t>
            </a:r>
            <a:endParaRPr lang="es-CO" sz="1200" dirty="0">
              <a:solidFill>
                <a:srgbClr val="00B0F0"/>
              </a:solidFill>
            </a:endParaRPr>
          </a:p>
          <a:p>
            <a:pPr>
              <a:spcAft>
                <a:spcPts val="800"/>
              </a:spcAft>
            </a:pPr>
            <a:r>
              <a:rPr lang="es-CO" sz="1200" b="1" dirty="0">
                <a:solidFill>
                  <a:schemeClr val="bg2"/>
                </a:solidFill>
                <a:latin typeface="Times New Roman" panose="02020603050405020304" pitchFamily="18" charset="0"/>
              </a:rPr>
              <a:t>(hostinger,2023</a:t>
            </a:r>
            <a:r>
              <a:rPr lang="es-CO" sz="1200" b="1" dirty="0">
                <a:latin typeface="Times New Roman" panose="02020603050405020304" pitchFamily="18" charset="0"/>
              </a:rPr>
              <a:t>, </a:t>
            </a:r>
            <a:r>
              <a:rPr lang="es-CO" sz="1200" b="1" dirty="0">
                <a:solidFill>
                  <a:srgbClr val="00B0F0"/>
                </a:solidFill>
                <a:latin typeface="Times New Roman" panose="02020603050405020304" pitchFamily="18" charset="0"/>
              </a:rPr>
              <a:t> </a:t>
            </a:r>
            <a:r>
              <a:rPr lang="es-CO" sz="1200" b="1" u="sng" dirty="0">
                <a:solidFill>
                  <a:srgbClr val="00B0F0"/>
                </a:solidFill>
                <a:latin typeface="Times New Roman" panose="02020603050405020304" pitchFamily="18" charset="0"/>
                <a:hlinkClick r:id="rId8">
                  <a:extLst>
                    <a:ext uri="{A12FA001-AC4F-418D-AE19-62706E023703}">
                      <ahyp:hlinkClr xmlns:ahyp="http://schemas.microsoft.com/office/drawing/2018/hyperlinkcolor" val="tx"/>
                    </a:ext>
                  </a:extLst>
                </a:hlinkClick>
              </a:rPr>
              <a:t>https://www.hostinger.co/tutoriales/que-es-ubuntu#:~:text=Ubuntu%20es%20un%20popular%20sistema,que%20era%20dif%C3%ADcil%20de%20instalar</a:t>
            </a:r>
            <a:r>
              <a:rPr lang="es-CO" sz="1200" b="1" dirty="0">
                <a:solidFill>
                  <a:srgbClr val="00B0F0"/>
                </a:solidFill>
                <a:latin typeface="Times New Roman" panose="02020603050405020304" pitchFamily="18" charset="0"/>
              </a:rPr>
              <a:t>.)</a:t>
            </a:r>
            <a:endParaRPr lang="es-CO" sz="1200" dirty="0">
              <a:solidFill>
                <a:srgbClr val="00B0F0"/>
              </a:solidFill>
            </a:endParaRPr>
          </a:p>
          <a:p>
            <a:pPr>
              <a:spcAft>
                <a:spcPts val="800"/>
              </a:spcAft>
            </a:pPr>
            <a:r>
              <a:rPr lang="es-CO" sz="1200" b="1" dirty="0">
                <a:solidFill>
                  <a:schemeClr val="bg2"/>
                </a:solidFill>
                <a:latin typeface="Times New Roman" panose="02020603050405020304" pitchFamily="18" charset="0"/>
              </a:rPr>
              <a:t>(Piensa Solution,</a:t>
            </a:r>
            <a:r>
              <a:rPr lang="es-CO" sz="1200" b="1" dirty="0">
                <a:solidFill>
                  <a:srgbClr val="00B0F0"/>
                </a:solidFill>
                <a:latin typeface="Times New Roman" panose="02020603050405020304" pitchFamily="18" charset="0"/>
              </a:rPr>
              <a:t>2023 </a:t>
            </a:r>
            <a:r>
              <a:rPr lang="es-CO" sz="1200" b="1" u="sng" dirty="0">
                <a:solidFill>
                  <a:srgbClr val="00B0F0"/>
                </a:solidFill>
                <a:latin typeface="Times New Roman" panose="02020603050405020304" pitchFamily="18" charset="0"/>
                <a:hlinkClick r:id="rId9">
                  <a:extLst>
                    <a:ext uri="{A12FA001-AC4F-418D-AE19-62706E023703}">
                      <ahyp:hlinkClr xmlns:ahyp="http://schemas.microsoft.com/office/drawing/2018/hyperlinkcolor" val="tx"/>
                    </a:ext>
                  </a:extLst>
                </a:hlinkClick>
              </a:rPr>
              <a:t>https://www.piensasolutions.com/blog/que-es-ubuntu-guia-sobre-este-sistema-operativo</a:t>
            </a:r>
            <a:r>
              <a:rPr lang="es-CO" sz="1200" b="1" dirty="0">
                <a:solidFill>
                  <a:srgbClr val="00B0F0"/>
                </a:solidFill>
                <a:latin typeface="Times New Roman" panose="02020603050405020304" pitchFamily="18" charset="0"/>
              </a:rPr>
              <a:t>)</a:t>
            </a:r>
            <a:endParaRPr lang="es-CO" sz="1200" dirty="0">
              <a:solidFill>
                <a:srgbClr val="00B0F0"/>
              </a:solidFill>
            </a:endParaRPr>
          </a:p>
          <a:p>
            <a:br>
              <a:rPr lang="es-CO" dirty="0"/>
            </a:br>
            <a:endParaRPr lang="es-CO" dirty="0"/>
          </a:p>
        </p:txBody>
      </p:sp>
    </p:spTree>
    <p:extLst>
      <p:ext uri="{BB962C8B-B14F-4D97-AF65-F5344CB8AC3E}">
        <p14:creationId xmlns:p14="http://schemas.microsoft.com/office/powerpoint/2010/main" val="340040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Kernel o </a:t>
            </a:r>
            <a:r>
              <a:rPr lang="en">
                <a:solidFill>
                  <a:srgbClr val="0E2A47"/>
                </a:solidFill>
              </a:rPr>
              <a:t>nucleo</a:t>
            </a:r>
            <a:endParaRPr>
              <a:solidFill>
                <a:srgbClr val="0E2A47"/>
              </a:solidFill>
            </a:endParaRPr>
          </a:p>
        </p:txBody>
      </p:sp>
      <p:sp>
        <p:nvSpPr>
          <p:cNvPr id="588" name="Google Shape;588;p8"/>
          <p:cNvSpPr txBox="1"/>
          <p:nvPr/>
        </p:nvSpPr>
        <p:spPr>
          <a:xfrm>
            <a:off x="641575" y="1490150"/>
            <a:ext cx="5250600" cy="27531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hlink"/>
              </a:buClr>
              <a:buSzPts val="1100"/>
              <a:buFont typeface="Arial"/>
              <a:buNone/>
            </a:pPr>
            <a:r>
              <a:rPr lang="en" sz="1200">
                <a:solidFill>
                  <a:srgbClr val="333333"/>
                </a:solidFill>
              </a:rPr>
              <a:t> </a:t>
            </a:r>
            <a:r>
              <a:rPr lang="en" sz="1200">
                <a:solidFill>
                  <a:schemeClr val="hlink"/>
                </a:solidFill>
                <a:latin typeface="Times New Roman"/>
                <a:ea typeface="Times New Roman"/>
                <a:cs typeface="Times New Roman"/>
                <a:sym typeface="Times New Roman"/>
              </a:rPr>
              <a:t> Quien trabaja con un </a:t>
            </a:r>
            <a:r>
              <a:rPr lang="en" sz="1200">
                <a:solidFill>
                  <a:schemeClr val="hlink"/>
                </a:solidFill>
                <a:uFill>
                  <a:noFill/>
                </a:uFill>
                <a:latin typeface="Times New Roman"/>
                <a:ea typeface="Times New Roman"/>
                <a:cs typeface="Times New Roman"/>
                <a:sym typeface="Times New Roman"/>
                <a:hlinkClick r:id="rId3"/>
              </a:rPr>
              <a:t>sistema operativo</a:t>
            </a:r>
            <a:r>
              <a:rPr lang="en" sz="1200">
                <a:solidFill>
                  <a:schemeClr val="hlink"/>
                </a:solidFill>
                <a:latin typeface="Times New Roman"/>
                <a:ea typeface="Times New Roman"/>
                <a:cs typeface="Times New Roman"/>
                <a:sym typeface="Times New Roman"/>
              </a:rPr>
              <a:t> también trabaja con un Kernel. Por lo general, sin darse cuenta, ya que el Kernel supervisa la organización de procesos y datos de cada ordenador en un segundo plano. Sin él, prácticamente nada funciona.</a:t>
            </a:r>
            <a:endParaRPr sz="1200">
              <a:solidFill>
                <a:schemeClr val="hlink"/>
              </a:solidFill>
              <a:latin typeface="Times New Roman"/>
              <a:ea typeface="Times New Roman"/>
              <a:cs typeface="Times New Roman"/>
              <a:sym typeface="Times New Roman"/>
            </a:endParaRPr>
          </a:p>
          <a:p>
            <a:pPr marL="0" lvl="0" indent="0" algn="l" rtl="0">
              <a:lnSpc>
                <a:spcPct val="107916"/>
              </a:lnSpc>
              <a:spcBef>
                <a:spcPts val="1125"/>
              </a:spcBef>
              <a:spcAft>
                <a:spcPts val="0"/>
              </a:spcAft>
              <a:buClr>
                <a:schemeClr val="hlink"/>
              </a:buClr>
              <a:buSzPts val="1100"/>
              <a:buFont typeface="Arial"/>
              <a:buNone/>
            </a:pPr>
            <a:r>
              <a:rPr lang="en" sz="1200">
                <a:solidFill>
                  <a:schemeClr val="hlink"/>
                </a:solidFill>
                <a:latin typeface="Times New Roman"/>
                <a:ea typeface="Times New Roman"/>
                <a:cs typeface="Times New Roman"/>
                <a:sym typeface="Times New Roman"/>
              </a:rPr>
              <a:t>El Kernel es el núcleo de un sistema operativo y, por tanto, la interfaz entre el software y el</a:t>
            </a:r>
            <a:r>
              <a:rPr lang="en" sz="1200" b="1">
                <a:solidFill>
                  <a:schemeClr val="hlink"/>
                </a:solidFill>
                <a:latin typeface="Times New Roman"/>
                <a:ea typeface="Times New Roman"/>
                <a:cs typeface="Times New Roman"/>
                <a:sym typeface="Times New Roman"/>
              </a:rPr>
              <a:t> </a:t>
            </a:r>
            <a:r>
              <a:rPr lang="en" sz="1200">
                <a:solidFill>
                  <a:schemeClr val="hlink"/>
                </a:solidFill>
                <a:latin typeface="Times New Roman"/>
                <a:ea typeface="Times New Roman"/>
                <a:cs typeface="Times New Roman"/>
                <a:sym typeface="Times New Roman"/>
              </a:rPr>
              <a:t>hardware. Es por ello por lo que se está usando continuamente. En pocas palabras: el Kernel es el corazón de un sistema operativo.</a:t>
            </a:r>
            <a:endParaRPr sz="1200">
              <a:solidFill>
                <a:schemeClr val="hlink"/>
              </a:solidFill>
              <a:latin typeface="Times New Roman"/>
              <a:ea typeface="Times New Roman"/>
              <a:cs typeface="Times New Roman"/>
              <a:sym typeface="Times New Roman"/>
            </a:endParaRPr>
          </a:p>
          <a:p>
            <a:pPr marL="0" lvl="0" indent="0" algn="l" rtl="0">
              <a:lnSpc>
                <a:spcPct val="107916"/>
              </a:lnSpc>
              <a:spcBef>
                <a:spcPts val="1125"/>
              </a:spcBef>
              <a:spcAft>
                <a:spcPts val="0"/>
              </a:spcAft>
              <a:buNone/>
            </a:pPr>
            <a:r>
              <a:rPr lang="en" sz="1200">
                <a:solidFill>
                  <a:schemeClr val="hlink"/>
                </a:solidFill>
                <a:latin typeface="Times New Roman"/>
                <a:ea typeface="Times New Roman"/>
                <a:cs typeface="Times New Roman"/>
                <a:sym typeface="Times New Roman"/>
              </a:rPr>
              <a:t>Sin embargo, no solo es el núcleo del sistema, sino también un programa que controla todos los accesos al procesador y a la memoria, es responsable de los drivers (controladores) más importantes y puede acceder directamente al hardware. Un Kernel es la base de la interacción entre el hardware y el software y gestiona sus recursos de la forma más eficiente posible.</a:t>
            </a:r>
            <a:r>
              <a:rPr lang="en" sz="1200">
                <a:solidFill>
                  <a:srgbClr val="333333"/>
                </a:solidFill>
                <a:latin typeface="Times New Roman"/>
                <a:ea typeface="Times New Roman"/>
                <a:cs typeface="Times New Roman"/>
                <a:sym typeface="Times New Roman"/>
              </a:rPr>
              <a:t>(Ionos,2024)</a:t>
            </a:r>
            <a:endParaRPr sz="1200">
              <a:solidFill>
                <a:srgbClr val="333333"/>
              </a:solidFill>
              <a:latin typeface="Times New Roman"/>
              <a:ea typeface="Times New Roman"/>
              <a:cs typeface="Times New Roman"/>
              <a:sym typeface="Times New Roman"/>
            </a:endParaRPr>
          </a:p>
          <a:p>
            <a:pPr marL="0" lvl="0" indent="0" algn="l" rtl="0">
              <a:lnSpc>
                <a:spcPct val="107916"/>
              </a:lnSpc>
              <a:spcBef>
                <a:spcPts val="800"/>
              </a:spcBef>
              <a:spcAft>
                <a:spcPts val="0"/>
              </a:spcAft>
              <a:buClr>
                <a:schemeClr val="hlink"/>
              </a:buClr>
              <a:buSzPts val="1100"/>
              <a:buFont typeface="Arial"/>
              <a:buNone/>
            </a:pPr>
            <a:endParaRPr sz="1200">
              <a:solidFill>
                <a:schemeClr val="hlink"/>
              </a:solidFill>
              <a:latin typeface="Times New Roman"/>
              <a:ea typeface="Times New Roman"/>
              <a:cs typeface="Times New Roman"/>
              <a:sym typeface="Times New Roman"/>
            </a:endParaRPr>
          </a:p>
          <a:p>
            <a:pPr marL="0" lvl="0" indent="0" algn="l" rtl="0">
              <a:lnSpc>
                <a:spcPct val="107916"/>
              </a:lnSpc>
              <a:spcBef>
                <a:spcPts val="800"/>
              </a:spcBef>
              <a:spcAft>
                <a:spcPts val="800"/>
              </a:spcAft>
              <a:buClr>
                <a:schemeClr val="hlink"/>
              </a:buClr>
              <a:buSzPts val="1100"/>
              <a:buFont typeface="Arial"/>
              <a:buNone/>
            </a:pPr>
            <a:endParaRPr sz="1200">
              <a:solidFill>
                <a:schemeClr val="hlink"/>
              </a:solidFill>
              <a:latin typeface="Times New Roman"/>
              <a:ea typeface="Times New Roman"/>
              <a:cs typeface="Times New Roman"/>
              <a:sym typeface="Times New Roman"/>
            </a:endParaRPr>
          </a:p>
        </p:txBody>
      </p:sp>
      <p:sp>
        <p:nvSpPr>
          <p:cNvPr id="589" name="Google Shape;589;p8"/>
          <p:cNvSpPr/>
          <p:nvPr/>
        </p:nvSpPr>
        <p:spPr>
          <a:xfrm>
            <a:off x="6398325" y="3570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8"/>
          <p:cNvSpPr/>
          <p:nvPr/>
        </p:nvSpPr>
        <p:spPr>
          <a:xfrm>
            <a:off x="6398325" y="2571750"/>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8"/>
          <p:cNvSpPr/>
          <p:nvPr/>
        </p:nvSpPr>
        <p:spPr>
          <a:xfrm>
            <a:off x="6362650" y="1572875"/>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
          <p:cNvSpPr txBox="1"/>
          <p:nvPr/>
        </p:nvSpPr>
        <p:spPr>
          <a:xfrm>
            <a:off x="861575" y="1151200"/>
            <a:ext cx="6065100" cy="57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1"/>
                </a:solidFill>
                <a:latin typeface="Cabin"/>
                <a:ea typeface="Cabin"/>
                <a:cs typeface="Cabin"/>
                <a:sym typeface="Cabin"/>
              </a:rPr>
              <a:t>Que es </a:t>
            </a:r>
            <a:r>
              <a:rPr lang="en" sz="3000" b="1">
                <a:solidFill>
                  <a:schemeClr val="dk2"/>
                </a:solidFill>
                <a:latin typeface="Cabin"/>
                <a:ea typeface="Cabin"/>
                <a:cs typeface="Cabin"/>
                <a:sym typeface="Cabin"/>
              </a:rPr>
              <a:t>un Kernel</a:t>
            </a:r>
            <a:endParaRPr sz="3000" b="1">
              <a:solidFill>
                <a:schemeClr val="dk2"/>
              </a:solidFill>
              <a:latin typeface="Cabin"/>
              <a:ea typeface="Cabin"/>
              <a:cs typeface="Cabin"/>
              <a:sym typeface="Cabin"/>
            </a:endParaRPr>
          </a:p>
        </p:txBody>
      </p:sp>
      <p:sp>
        <p:nvSpPr>
          <p:cNvPr id="597" name="Google Shape;597;p9"/>
          <p:cNvSpPr txBox="1"/>
          <p:nvPr/>
        </p:nvSpPr>
        <p:spPr>
          <a:xfrm>
            <a:off x="1022125" y="1864750"/>
            <a:ext cx="3978000" cy="18909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 sz="1200">
                <a:solidFill>
                  <a:schemeClr val="dk1"/>
                </a:solidFill>
                <a:latin typeface="Times New Roman"/>
                <a:ea typeface="Times New Roman"/>
                <a:cs typeface="Times New Roman"/>
                <a:sym typeface="Times New Roman"/>
              </a:rPr>
              <a:t>El Kernel se encuentra en el centro del sistema operativo y controla todas las funciones importantes del hardware, ya sea un sistema </a:t>
            </a:r>
            <a:r>
              <a:rPr lang="en" sz="12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Linux</a:t>
            </a:r>
            <a:r>
              <a:rPr lang="en" sz="1200">
                <a:solidFill>
                  <a:schemeClr val="dk1"/>
                </a:solidFill>
                <a:latin typeface="Times New Roman"/>
                <a:ea typeface="Times New Roman"/>
                <a:cs typeface="Times New Roman"/>
                <a:sym typeface="Times New Roman"/>
              </a:rPr>
              <a:t> macOS o Windows, un </a:t>
            </a:r>
            <a:r>
              <a:rPr lang="en" sz="1200" i="1">
                <a:solidFill>
                  <a:schemeClr val="dk1"/>
                </a:solidFill>
                <a:latin typeface="Times New Roman"/>
                <a:ea typeface="Times New Roman"/>
                <a:cs typeface="Times New Roman"/>
                <a:sym typeface="Times New Roman"/>
              </a:rPr>
              <a:t>smartphone</a:t>
            </a:r>
            <a:r>
              <a:rPr lang="en" sz="1200">
                <a:solidFill>
                  <a:schemeClr val="dk1"/>
                </a:solidFill>
                <a:latin typeface="Times New Roman"/>
                <a:ea typeface="Times New Roman"/>
                <a:cs typeface="Times New Roman"/>
                <a:sym typeface="Times New Roman"/>
              </a:rPr>
              <a:t>, un servidor, una </a:t>
            </a:r>
            <a:r>
              <a:rPr lang="en" sz="1200">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virtualización</a:t>
            </a:r>
            <a:r>
              <a:rPr lang="en" sz="1200">
                <a:solidFill>
                  <a:schemeClr val="dk1"/>
                </a:solidFill>
                <a:latin typeface="Times New Roman"/>
                <a:ea typeface="Times New Roman"/>
                <a:cs typeface="Times New Roman"/>
                <a:sym typeface="Times New Roman"/>
              </a:rPr>
              <a:t> como</a:t>
            </a:r>
            <a:r>
              <a:rPr lang="en" sz="1200" b="1">
                <a:solidFill>
                  <a:schemeClr val="dk1"/>
                </a:solidFill>
                <a:latin typeface="Times New Roman"/>
                <a:ea typeface="Times New Roman"/>
                <a:cs typeface="Times New Roman"/>
                <a:sym typeface="Times New Roman"/>
              </a:rPr>
              <a:t> </a:t>
            </a:r>
            <a:r>
              <a:rPr lang="en" sz="1200" b="1">
                <a:solidFill>
                  <a:schemeClr val="dk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KVM</a:t>
            </a:r>
            <a:r>
              <a:rPr lang="en" sz="1200">
                <a:solidFill>
                  <a:schemeClr val="dk1"/>
                </a:solidFill>
                <a:latin typeface="Times New Roman"/>
                <a:ea typeface="Times New Roman"/>
                <a:cs typeface="Times New Roman"/>
                <a:sym typeface="Times New Roman"/>
              </a:rPr>
              <a:t> o cualquier otro tipo de ordenador.</a:t>
            </a:r>
            <a:endParaRPr sz="120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 sz="1200">
                <a:solidFill>
                  <a:schemeClr val="dk1"/>
                </a:solidFill>
                <a:latin typeface="Times New Roman"/>
                <a:ea typeface="Times New Roman"/>
                <a:cs typeface="Times New Roman"/>
                <a:sym typeface="Times New Roman"/>
              </a:rPr>
              <a:t>Kernel </a:t>
            </a:r>
            <a:r>
              <a:rPr lang="en" sz="1200">
                <a:solidFill>
                  <a:schemeClr val="dk2"/>
                </a:solidFill>
                <a:latin typeface="Times New Roman"/>
                <a:ea typeface="Times New Roman"/>
                <a:cs typeface="Times New Roman"/>
                <a:sym typeface="Times New Roman"/>
              </a:rPr>
              <a:t>Estructura: </a:t>
            </a:r>
            <a:endParaRPr sz="1200">
              <a:solidFill>
                <a:schemeClr val="dk2"/>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 sz="1200">
                <a:solidFill>
                  <a:schemeClr val="dk1"/>
                </a:solidFill>
                <a:latin typeface="Times New Roman"/>
                <a:ea typeface="Times New Roman"/>
                <a:cs typeface="Times New Roman"/>
                <a:sym typeface="Times New Roman"/>
              </a:rPr>
              <a:t>Un Kernel siempre tiene la misma estructura y consta de varias capas:</a:t>
            </a:r>
            <a:endParaRPr sz="1200">
              <a:solidFill>
                <a:schemeClr val="dk1"/>
              </a:solidFill>
              <a:latin typeface="Times New Roman"/>
              <a:ea typeface="Times New Roman"/>
              <a:cs typeface="Times New Roman"/>
              <a:sym typeface="Times New Roman"/>
            </a:endParaRPr>
          </a:p>
          <a:p>
            <a:pPr marL="0" lvl="0" indent="0" algn="l" rtl="0">
              <a:lnSpc>
                <a:spcPct val="107916"/>
              </a:lnSpc>
              <a:spcBef>
                <a:spcPts val="1125"/>
              </a:spcBef>
              <a:spcAft>
                <a:spcPts val="800"/>
              </a:spcAft>
              <a:buClr>
                <a:schemeClr val="hlink"/>
              </a:buClr>
              <a:buSzPts val="1100"/>
              <a:buFont typeface="Arial"/>
              <a:buNone/>
            </a:pPr>
            <a:endParaRPr sz="1200">
              <a:solidFill>
                <a:schemeClr val="dk2"/>
              </a:solidFill>
              <a:latin typeface="Times New Roman"/>
              <a:ea typeface="Times New Roman"/>
              <a:cs typeface="Times New Roman"/>
              <a:sym typeface="Times New Roman"/>
            </a:endParaRPr>
          </a:p>
        </p:txBody>
      </p:sp>
      <p:sp>
        <p:nvSpPr>
          <p:cNvPr id="598" name="Google Shape;598;p9"/>
          <p:cNvSpPr txBox="1"/>
          <p:nvPr/>
        </p:nvSpPr>
        <p:spPr>
          <a:xfrm>
            <a:off x="4744475" y="1180900"/>
            <a:ext cx="3615300" cy="3702000"/>
          </a:xfrm>
          <a:prstGeom prst="rect">
            <a:avLst/>
          </a:prstGeom>
          <a:noFill/>
          <a:ln>
            <a:noFill/>
          </a:ln>
        </p:spPr>
        <p:txBody>
          <a:bodyPr spcFirstLastPara="1" wrap="square" lIns="91425" tIns="91425" rIns="91425" bIns="91425" anchor="t" anchorCtr="0">
            <a:noAutofit/>
          </a:bodyPr>
          <a:lstStyle/>
          <a:p>
            <a:pPr marL="457200" lvl="0" indent="-298450" algn="l" rtl="0">
              <a:lnSpc>
                <a:spcPct val="107916"/>
              </a:lnSpc>
              <a:spcBef>
                <a:spcPts val="0"/>
              </a:spcBef>
              <a:spcAft>
                <a:spcPts val="0"/>
              </a:spcAft>
              <a:buClr>
                <a:schemeClr val="dk2"/>
              </a:buClr>
              <a:buSzPts val="1100"/>
              <a:buFont typeface="Times New Roman"/>
              <a:buChar char="●"/>
            </a:pPr>
            <a:r>
              <a:rPr lang="en" sz="1100">
                <a:solidFill>
                  <a:schemeClr val="dk2"/>
                </a:solidFill>
                <a:latin typeface="Times New Roman"/>
                <a:ea typeface="Times New Roman"/>
                <a:cs typeface="Times New Roman"/>
                <a:sym typeface="Times New Roman"/>
              </a:rPr>
              <a:t>L</a:t>
            </a:r>
            <a:r>
              <a:rPr lang="en" sz="1100">
                <a:solidFill>
                  <a:schemeClr val="dk1"/>
                </a:solidFill>
                <a:latin typeface="Times New Roman"/>
                <a:ea typeface="Times New Roman"/>
                <a:cs typeface="Times New Roman"/>
                <a:sym typeface="Times New Roman"/>
              </a:rPr>
              <a:t>a capa más baja es la</a:t>
            </a:r>
            <a:r>
              <a:rPr lang="en" sz="1100" b="1">
                <a:solidFill>
                  <a:schemeClr val="dk1"/>
                </a:solidFill>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interfaz con el hardware (procesadores, memoria y dispositivos). Esta capa realiza tareas como la de controlador de red o controlador </a:t>
            </a:r>
            <a:r>
              <a:rPr lang="en" sz="1100" i="1">
                <a:solidFill>
                  <a:schemeClr val="dk1"/>
                </a:solidFill>
                <a:latin typeface="Times New Roman"/>
                <a:ea typeface="Times New Roman"/>
                <a:cs typeface="Times New Roman"/>
                <a:sym typeface="Times New Roman"/>
              </a:rPr>
              <a:t>PCI Express (Bus de entradas para periféricos)</a:t>
            </a:r>
            <a:r>
              <a:rPr lang="en"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2"/>
              </a:buClr>
              <a:buSzPts val="1100"/>
              <a:buFont typeface="Times New Roman"/>
              <a:buChar char="●"/>
            </a:pPr>
            <a:r>
              <a:rPr lang="en" sz="1100">
                <a:solidFill>
                  <a:schemeClr val="dk2"/>
                </a:solidFill>
                <a:latin typeface="Times New Roman"/>
                <a:ea typeface="Times New Roman"/>
                <a:cs typeface="Times New Roman"/>
                <a:sym typeface="Times New Roman"/>
              </a:rPr>
              <a:t>S</a:t>
            </a:r>
            <a:r>
              <a:rPr lang="en" sz="1100">
                <a:solidFill>
                  <a:schemeClr val="dk1"/>
                </a:solidFill>
                <a:latin typeface="Times New Roman"/>
                <a:ea typeface="Times New Roman"/>
                <a:cs typeface="Times New Roman"/>
                <a:sym typeface="Times New Roman"/>
              </a:rPr>
              <a:t>obre ella se encuentra la gestión de la memoria, que distribuye la </a:t>
            </a:r>
            <a:r>
              <a:rPr lang="en" sz="1100">
                <a:solidFill>
                  <a:schemeClr val="dk1"/>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memoria RAM</a:t>
            </a:r>
            <a:r>
              <a:rPr lang="en" sz="1100">
                <a:solidFill>
                  <a:schemeClr val="dk1"/>
                </a:solidFill>
                <a:latin typeface="Times New Roman"/>
                <a:ea typeface="Times New Roman"/>
                <a:cs typeface="Times New Roman"/>
                <a:sym typeface="Times New Roman"/>
              </a:rPr>
              <a:t> y la memoria virtual.</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2"/>
              </a:buClr>
              <a:buSzPts val="1100"/>
              <a:buFont typeface="Times New Roman"/>
              <a:buChar char="●"/>
            </a:pPr>
            <a:r>
              <a:rPr lang="en" sz="1100">
                <a:solidFill>
                  <a:schemeClr val="dk2"/>
                </a:solidFill>
                <a:latin typeface="Times New Roman"/>
                <a:ea typeface="Times New Roman"/>
                <a:cs typeface="Times New Roman"/>
                <a:sym typeface="Times New Roman"/>
              </a:rPr>
              <a:t>L</a:t>
            </a:r>
            <a:r>
              <a:rPr lang="en" sz="1100">
                <a:solidFill>
                  <a:schemeClr val="dk1"/>
                </a:solidFill>
                <a:latin typeface="Times New Roman"/>
                <a:ea typeface="Times New Roman"/>
                <a:cs typeface="Times New Roman"/>
                <a:sym typeface="Times New Roman"/>
              </a:rPr>
              <a:t>a siguiente capa contiene el gestor de procesos (scheduler), que se encarga de la gestión del tiempo y permite el multitasking.</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2"/>
              </a:buClr>
              <a:buSzPts val="1100"/>
              <a:buFont typeface="Times New Roman"/>
              <a:buChar char="●"/>
            </a:pPr>
            <a:r>
              <a:rPr lang="en" sz="1100">
                <a:solidFill>
                  <a:schemeClr val="dk2"/>
                </a:solidFill>
                <a:latin typeface="Times New Roman"/>
                <a:ea typeface="Times New Roman"/>
                <a:cs typeface="Times New Roman"/>
                <a:sym typeface="Times New Roman"/>
              </a:rPr>
              <a:t>E</a:t>
            </a:r>
            <a:r>
              <a:rPr lang="en" sz="1100">
                <a:solidFill>
                  <a:schemeClr val="dk1"/>
                </a:solidFill>
                <a:latin typeface="Times New Roman"/>
                <a:ea typeface="Times New Roman"/>
                <a:cs typeface="Times New Roman"/>
                <a:sym typeface="Times New Roman"/>
              </a:rPr>
              <a:t>l gestor de dispositivos (Device Management).</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2"/>
              </a:buClr>
              <a:buSzPts val="1100"/>
              <a:buFont typeface="Times New Roman"/>
              <a:buChar char="●"/>
            </a:pPr>
            <a:r>
              <a:rPr lang="en" sz="1100">
                <a:solidFill>
                  <a:schemeClr val="dk2"/>
                </a:solidFill>
                <a:latin typeface="Times New Roman"/>
                <a:ea typeface="Times New Roman"/>
                <a:cs typeface="Times New Roman"/>
                <a:sym typeface="Times New Roman"/>
              </a:rPr>
              <a:t>L</a:t>
            </a:r>
            <a:r>
              <a:rPr lang="en" sz="1100">
                <a:solidFill>
                  <a:schemeClr val="dk1"/>
                </a:solidFill>
                <a:latin typeface="Times New Roman"/>
                <a:ea typeface="Times New Roman"/>
                <a:cs typeface="Times New Roman"/>
                <a:sym typeface="Times New Roman"/>
              </a:rPr>
              <a:t>a capa más alta es el</a:t>
            </a:r>
            <a:r>
              <a:rPr lang="en" sz="1100" b="1">
                <a:solidFill>
                  <a:schemeClr val="dk1"/>
                </a:solidFill>
                <a:latin typeface="Times New Roman"/>
                <a:ea typeface="Times New Roman"/>
                <a:cs typeface="Times New Roman"/>
                <a:sym typeface="Times New Roman"/>
              </a:rPr>
              <a:t> </a:t>
            </a:r>
            <a:r>
              <a:rPr lang="en" sz="1100">
                <a:solidFill>
                  <a:schemeClr val="dk1"/>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sistema de archivos</a:t>
            </a:r>
            <a:r>
              <a:rPr lang="en" sz="1100">
                <a:solidFill>
                  <a:schemeClr val="dk1"/>
                </a:solidFill>
                <a:latin typeface="Times New Roman"/>
                <a:ea typeface="Times New Roman"/>
                <a:cs typeface="Times New Roman"/>
                <a:sym typeface="Times New Roman"/>
              </a:rPr>
              <a:t>. Allí, se le asigna un espacio en la memoria principal (caché, RAM, etc.) o secundaria (disco duro, USB, etc.) a los procesos. (Ionos,2024)</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chemeClr val="dk1"/>
              </a:solidFill>
              <a:latin typeface="Cabin"/>
              <a:ea typeface="Cabin"/>
              <a:cs typeface="Cabin"/>
              <a:sym typeface="Cabin"/>
            </a:endParaRPr>
          </a:p>
        </p:txBody>
      </p:sp>
    </p:spTree>
  </p:cSld>
  <p:clrMapOvr>
    <a:masterClrMapping/>
  </p:clrMapOvr>
</p:sld>
</file>

<file path=ppt/theme/theme1.xml><?xml version="1.0" encoding="utf-8"?>
<a:theme xmlns:a="http://schemas.openxmlformats.org/drawingml/2006/main"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5475</Words>
  <Application>Microsoft Office PowerPoint</Application>
  <PresentationFormat>Presentación en pantalla (16:9)</PresentationFormat>
  <Paragraphs>349</Paragraphs>
  <Slides>71</Slides>
  <Notes>69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71</vt:i4>
      </vt:variant>
    </vt:vector>
  </HeadingPairs>
  <TitlesOfParts>
    <vt:vector size="79" baseType="lpstr">
      <vt:lpstr>Calibri</vt:lpstr>
      <vt:lpstr>Cabin</vt:lpstr>
      <vt:lpstr>Roboto</vt:lpstr>
      <vt:lpstr>Helvetica Neue</vt:lpstr>
      <vt:lpstr>Arial</vt:lpstr>
      <vt:lpstr>Times New Roman</vt:lpstr>
      <vt:lpstr>Epilogue</vt:lpstr>
      <vt:lpstr>Software Development Agency by Slidesgo</vt:lpstr>
      <vt:lpstr>Sistema operativo</vt:lpstr>
      <vt:lpstr>¿Que es un sistema operativo?</vt:lpstr>
      <vt:lpstr>Función de un sistema operativo </vt:lpstr>
      <vt:lpstr>Presentación de PowerPoint</vt:lpstr>
      <vt:lpstr>Presentación de PowerPoint</vt:lpstr>
      <vt:lpstr>Interpretación de comandos</vt:lpstr>
      <vt:lpstr>   Figura 3  Interpretación de comandos   </vt:lpstr>
      <vt:lpstr>Kernel o nucleo</vt:lpstr>
      <vt:lpstr>Presentación de PowerPoint</vt:lpstr>
      <vt:lpstr>Figura 4  ¿Que es un Kernel?</vt:lpstr>
      <vt:lpstr>Funciones de un sistema operativo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Figura 14  Funciones del sistema operativo</vt:lpstr>
      <vt:lpstr>Presentación de PowerPoint</vt:lpstr>
      <vt:lpstr>Tipos de sistema operativo</vt:lpstr>
      <vt:lpstr>Historia y características de los sistemas operativos</vt:lpstr>
      <vt:lpstr>Características de Windows </vt:lpstr>
      <vt:lpstr>Presentación de PowerPoint</vt:lpstr>
      <vt:lpstr>Presentación de PowerPoint</vt:lpstr>
      <vt:lpstr>Presentación de PowerPoint</vt:lpstr>
      <vt:lpstr>Figura 10 MS-DOS</vt:lpstr>
      <vt:lpstr>Presentación de PowerPoint</vt:lpstr>
      <vt:lpstr>Presentación de PowerPoint</vt:lpstr>
      <vt:lpstr>MacOS: </vt:lpstr>
      <vt:lpstr>MacOS Caracteristicas</vt:lpstr>
      <vt:lpstr>Presentación de PowerPoint</vt:lpstr>
      <vt:lpstr>Presentación de PowerPoint</vt:lpstr>
      <vt:lpstr>Algunos videos informativos </vt:lpstr>
      <vt:lpstr>Elige tu pregunta</vt:lpstr>
      <vt:lpstr>¿1.Qué es un sistema operativo y cuál es su función principal en un computador? </vt:lpstr>
      <vt:lpstr>Mal, sigue intentando </vt:lpstr>
      <vt:lpstr>Si se pudo!</vt:lpstr>
      <vt:lpstr>¿2. Cuáles son los tipos principales de sistemas operativos? </vt:lpstr>
      <vt:lpstr>Mal, sigue intentando </vt:lpstr>
      <vt:lpstr>Si se pudo!</vt:lpstr>
      <vt:lpstr>¿3. Qué es un Kernel en un sistema operativo? </vt:lpstr>
      <vt:lpstr>Mal, sigue intentando </vt:lpstr>
      <vt:lpstr>Si se pudo!</vt:lpstr>
      <vt:lpstr>¿4.Cual de estas es una función del sistema operativo?  </vt:lpstr>
      <vt:lpstr>Mal, sigue intentando </vt:lpstr>
      <vt:lpstr>Si se pudo!</vt:lpstr>
      <vt:lpstr>¿5.Cuál es la diferencia entre un sistema operativo de 32 bits y uno de 64 bits?  </vt:lpstr>
      <vt:lpstr>Mal, sigue intentando </vt:lpstr>
      <vt:lpstr>Si se pudo!</vt:lpstr>
      <vt:lpstr>Si se pudo!</vt:lpstr>
      <vt:lpstr>¿6. Qué es la interfaz de usuario de un sistema operativo?  </vt:lpstr>
      <vt:lpstr>Mal, sigue intentando </vt:lpstr>
      <vt:lpstr>Si se pudo!</vt:lpstr>
      <vt:lpstr>¿7.Cuál es la importancia de los controladores (drivers) en un sistema operativo?  </vt:lpstr>
      <vt:lpstr>Mal, sigue intentando </vt:lpstr>
      <vt:lpstr>Si se pudo!</vt:lpstr>
      <vt:lpstr>¿8. ¿Qué es un sistema de archivos en un sistema operativo? </vt:lpstr>
      <vt:lpstr>Mal, sigue intentando </vt:lpstr>
      <vt:lpstr>Si se pudo!</vt:lpstr>
      <vt:lpstr>¿9. ¿Cuáles son los sistemas operativos mas usados por los usuarios?</vt:lpstr>
      <vt:lpstr>Mal, sigue intentando </vt:lpstr>
      <vt:lpstr>Si se pudo!</vt:lpstr>
      <vt:lpstr>¿10. Cuáles son los riesgos de seguridad más comunes asociados con los sistemas operativos?</vt:lpstr>
      <vt:lpstr>Mal, sigue intentando </vt:lpstr>
      <vt:lpstr>Si se pudo!</vt:lpstr>
      <vt:lpstr>Referencias Bibliográficas</vt:lpstr>
      <vt:lpstr>Referencias Bibliográficas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operativo</dc:title>
  <dc:creator>Aprendiz</dc:creator>
  <cp:lastModifiedBy>Ivan Pérez</cp:lastModifiedBy>
  <cp:revision>14</cp:revision>
  <dcterms:modified xsi:type="dcterms:W3CDTF">2024-04-23T03:41:31Z</dcterms:modified>
</cp:coreProperties>
</file>